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9" r:id="rId1"/>
  </p:sldMasterIdLst>
  <p:notesMasterIdLst>
    <p:notesMasterId r:id="rId66"/>
  </p:notesMasterIdLst>
  <p:handoutMasterIdLst>
    <p:handoutMasterId r:id="rId67"/>
  </p:handoutMasterIdLst>
  <p:sldIdLst>
    <p:sldId id="257" r:id="rId2"/>
    <p:sldId id="334" r:id="rId3"/>
    <p:sldId id="299" r:id="rId4"/>
    <p:sldId id="297" r:id="rId5"/>
    <p:sldId id="298" r:id="rId6"/>
    <p:sldId id="258" r:id="rId7"/>
    <p:sldId id="313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32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8" r:id="rId37"/>
    <p:sldId id="279" r:id="rId38"/>
    <p:sldId id="302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77" r:id="rId49"/>
    <p:sldId id="289" r:id="rId50"/>
    <p:sldId id="290" r:id="rId51"/>
    <p:sldId id="291" r:id="rId52"/>
    <p:sldId id="292" r:id="rId53"/>
    <p:sldId id="293" r:id="rId54"/>
    <p:sldId id="294" r:id="rId55"/>
    <p:sldId id="324" r:id="rId56"/>
    <p:sldId id="325" r:id="rId57"/>
    <p:sldId id="326" r:id="rId58"/>
    <p:sldId id="327" r:id="rId59"/>
    <p:sldId id="331" r:id="rId60"/>
    <p:sldId id="330" r:id="rId61"/>
    <p:sldId id="332" r:id="rId62"/>
    <p:sldId id="333" r:id="rId63"/>
    <p:sldId id="328" r:id="rId64"/>
    <p:sldId id="296" r:id="rId65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39" autoAdjust="0"/>
    <p:restoredTop sz="94101" autoAdjust="0"/>
  </p:normalViewPr>
  <p:slideViewPr>
    <p:cSldViewPr>
      <p:cViewPr varScale="1">
        <p:scale>
          <a:sx n="66" d="100"/>
          <a:sy n="66" d="100"/>
        </p:scale>
        <p:origin x="136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68C63-894D-4FF9-ABDB-A915F381777A}" type="datetimeFigureOut">
              <a:rPr lang="id-ID" smtClean="0"/>
              <a:t>05/01/2020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d-ID" smtClean="0"/>
              <a:t>richardpantun@gmail.com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E2476-BCEE-45DB-87C7-806C49EFA0B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153689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97216-7719-49B8-8BE3-49F2F67453E4}" type="datetimeFigureOut">
              <a:rPr lang="id-ID" smtClean="0"/>
              <a:t>05/01/2020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d-ID" smtClean="0"/>
              <a:t>richardpantun@gmail.com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9CD72-43A0-4F02-95BC-8093377DF2B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6249574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9CD72-43A0-4F02-95BC-8093377DF2B7}" type="slidenum">
              <a:rPr lang="id-ID" smtClean="0"/>
              <a:t>1</a:t>
            </a:fld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253003A-422C-41B1-9126-E64AC326CF92}" type="datetime1">
              <a:rPr lang="id-ID" smtClean="0"/>
              <a:t>05/01/2020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id-ID" smtClean="0"/>
              <a:t>richardpantun@gmail.com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1933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93A6A9B-41EA-40F7-AA67-5450B0D46D93}" type="datetime1">
              <a:rPr lang="id-ID" smtClean="0"/>
              <a:t>05/01/2020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richardpantun@gmail.com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9CD72-43A0-4F02-95BC-8093377DF2B7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60384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633F226-8674-4B2D-922E-873C3A169DE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Latsar CPNS Kemenkumham 2017                                      richard pantun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87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64BE-5A3C-4126-956D-234CB93C61F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Latsar CPNS Kemenkumham 2017                                      richard pantun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402285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64BE-5A3C-4126-956D-234CB93C61F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Latsar CPNS Kemenkumham 2017                                      richard pantun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696506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64BE-5A3C-4126-956D-234CB93C61F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Latsar CPNS Kemenkumham 2017                                      richard pantun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83831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64BE-5A3C-4126-956D-234CB93C61F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Latsar CPNS Kemenkumham 2017                                      richard pantun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296030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64BE-5A3C-4126-956D-234CB93C61F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Latsar CPNS Kemenkumham 2017                                      richard pantun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09215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64BE-5A3C-4126-956D-234CB93C61F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Latsar CPNS Kemenkumham 2017                                      richard pantun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608238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4BAE8260-7B34-4FC1-A792-CBE36108577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Latsar CPNS Kemenkumham 2017                                      richard pantun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958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4A34-BA80-47CE-B005-96CFA70B579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Latsar CPNS Kemenkumham 2017                                      richard pantun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9725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Template Powerpoint\backgroun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991771" y="2991770"/>
            <a:ext cx="6882066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12"/>
          <p:cNvSpPr>
            <a:spLocks noGrp="1"/>
          </p:cNvSpPr>
          <p:nvPr>
            <p:ph sz="quarter" idx="13"/>
          </p:nvPr>
        </p:nvSpPr>
        <p:spPr>
          <a:xfrm>
            <a:off x="468313" y="1052736"/>
            <a:ext cx="8280400" cy="51122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3"/>
          <p:cNvSpPr>
            <a:spLocks noGrp="1"/>
          </p:cNvSpPr>
          <p:nvPr>
            <p:ph type="title"/>
          </p:nvPr>
        </p:nvSpPr>
        <p:spPr>
          <a:xfrm>
            <a:off x="898524" y="127257"/>
            <a:ext cx="8137971" cy="55854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000" b="1">
                <a:solidFill>
                  <a:schemeClr val="tx2"/>
                </a:solidFill>
                <a:latin typeface="Bradley Hand ITC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70751"/>
            <a:ext cx="21336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C3873F9D-166D-4281-9B5A-8D63A7307FC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040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FAE0A-E14B-449F-A3C4-040A5990C37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Latsar CPNS Kemenkumham 2017                                      richard pantun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525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9EED9-B256-40B3-BB46-D5D2F4BFC94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Latsar CPNS Kemenkumham 2017                                      richard pantun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903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E3C81-586C-47F1-8048-5F400B02907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Latsar CPNS Kemenkumham 2017                                      richard pantun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8509-D0F5-4148-A8C8-87B8C36002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Latsar CPNS Kemenkumham 2017                                      richard pantun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156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3C0B-E93A-49AA-9816-47BF151C14D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Latsar CPNS Kemenkumham 2017                                      richard pantun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106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4831D-A6F7-4E44-BA83-D28576B5AA4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Latsar CPNS Kemenkumham 2017                                      richard pantun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391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9B1C5-AD21-4C97-A4B8-22E3696F213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Latsar CPNS Kemenkumham 2017                                      richard pantun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25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DF88-0BEF-4D75-8E4F-356B1F0A6A1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Latsar CPNS Kemenkumham 2017                                      richard pantun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472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842764BE-5A3C-4126-956D-234CB93C61F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Latsar CPNS Kemenkumham 2017                                      richard pantun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87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Relationship Id="rId4" Type="http://schemas.openxmlformats.org/officeDocument/2006/relationships/image" Target="http://unpan3.un.org/published/courses/1343/Course2743/v2014_3_2_22_11_31/media/content/corruption_risks_102570_336x336.jp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../Videos/Free%20YouTube%20Downloader/Anti%20Korupsi/The%20Black%20Hole%20%20Future%20Shorts.mp4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mailto:sugi@bps.go.id" TargetMode="Externa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3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27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3848" y="404664"/>
            <a:ext cx="5940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prstClr val="black"/>
                </a:solidFill>
                <a:latin typeface="Broadway" pitchFamily="82" charset="0"/>
              </a:rPr>
              <a:t>ANTI  KORUPSI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AutoShape 2" descr="Hasil gambar untuk gambar anti korup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Gambar terka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144310"/>
            <a:ext cx="619125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" y="5797554"/>
            <a:ext cx="91645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 smtClean="0">
                <a:solidFill>
                  <a:prstClr val="black"/>
                </a:solidFill>
                <a:latin typeface="Berlin Sans FB" panose="020E0602020502020306" pitchFamily="34" charset="0"/>
              </a:rPr>
              <a:t>Latihan</a:t>
            </a:r>
            <a:r>
              <a:rPr lang="en-US" sz="2800" b="1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  <a:latin typeface="Berlin Sans FB" panose="020E0602020502020306" pitchFamily="34" charset="0"/>
              </a:rPr>
              <a:t>Dasar</a:t>
            </a:r>
            <a:r>
              <a:rPr lang="en-US" sz="2800" b="1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 CPNS </a:t>
            </a:r>
            <a:r>
              <a:rPr lang="en-US" sz="2800" b="1" dirty="0" err="1" smtClean="0">
                <a:solidFill>
                  <a:prstClr val="black"/>
                </a:solidFill>
                <a:latin typeface="Berlin Sans FB" panose="020E0602020502020306" pitchFamily="34" charset="0"/>
              </a:rPr>
              <a:t>Golongan</a:t>
            </a:r>
            <a:r>
              <a:rPr lang="en-US" sz="2800" b="1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 III </a:t>
            </a:r>
            <a:r>
              <a:rPr lang="en-US" sz="2800" b="1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BPS </a:t>
            </a:r>
            <a:r>
              <a:rPr lang="en-US" sz="2800" b="1" dirty="0" err="1" smtClean="0">
                <a:solidFill>
                  <a:prstClr val="black"/>
                </a:solidFill>
                <a:latin typeface="Berlin Sans FB" panose="020E0602020502020306" pitchFamily="34" charset="0"/>
              </a:rPr>
              <a:t>Angkatan</a:t>
            </a:r>
            <a:r>
              <a:rPr lang="en-US" sz="2800" b="1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 34</a:t>
            </a:r>
          </a:p>
          <a:p>
            <a:pPr algn="ctr"/>
            <a:r>
              <a:rPr lang="en-US" sz="2800" b="1" dirty="0" err="1" smtClean="0">
                <a:solidFill>
                  <a:prstClr val="black"/>
                </a:solidFill>
                <a:latin typeface="Berlin Sans FB" panose="020E0602020502020306" pitchFamily="34" charset="0"/>
              </a:rPr>
              <a:t>Pusdiklat</a:t>
            </a:r>
            <a:r>
              <a:rPr lang="en-US" sz="2800" b="1" dirty="0" smtClean="0">
                <a:solidFill>
                  <a:prstClr val="black"/>
                </a:solidFill>
                <a:latin typeface="Berlin Sans FB" panose="020E0602020502020306" pitchFamily="34" charset="0"/>
              </a:rPr>
              <a:t> BPS 2019</a:t>
            </a:r>
            <a:endParaRPr lang="en-US" sz="2800" b="1" dirty="0">
              <a:solidFill>
                <a:prstClr val="black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71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538787"/>
            <a:ext cx="9144000" cy="908050"/>
          </a:xfrm>
          <a:custGeom>
            <a:avLst/>
            <a:gdLst/>
            <a:ahLst/>
            <a:cxnLst/>
            <a:rect l="l" t="t" r="r" b="b"/>
            <a:pathLst>
              <a:path w="9144000" h="908050">
                <a:moveTo>
                  <a:pt x="0" y="0"/>
                </a:moveTo>
                <a:lnTo>
                  <a:pt x="9144000" y="0"/>
                </a:lnTo>
                <a:lnTo>
                  <a:pt x="9144000" y="908050"/>
                </a:lnTo>
                <a:lnTo>
                  <a:pt x="0" y="908050"/>
                </a:lnTo>
                <a:lnTo>
                  <a:pt x="0" y="0"/>
                </a:lnTo>
                <a:close/>
              </a:path>
            </a:pathLst>
          </a:custGeom>
          <a:solidFill>
            <a:srgbClr val="1D487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2588" y="5604827"/>
            <a:ext cx="8604250" cy="831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59180">
              <a:lnSpc>
                <a:spcPts val="3300"/>
              </a:lnSpc>
            </a:pPr>
            <a:r>
              <a:rPr sz="2800" spc="-5" dirty="0">
                <a:solidFill>
                  <a:srgbClr val="FFFFFF"/>
                </a:solidFill>
                <a:latin typeface="Century Gothic"/>
                <a:cs typeface="Century Gothic"/>
              </a:rPr>
              <a:t>SEBAGIAN BESAR </a:t>
            </a:r>
            <a:r>
              <a:rPr sz="2800" spc="-60" dirty="0">
                <a:solidFill>
                  <a:srgbClr val="FFFFFF"/>
                </a:solidFill>
                <a:latin typeface="Century Gothic"/>
                <a:cs typeface="Century Gothic"/>
              </a:rPr>
              <a:t>MASYARAKAT </a:t>
            </a:r>
            <a:r>
              <a:rPr sz="2800" spc="-5" dirty="0">
                <a:solidFill>
                  <a:srgbClr val="FFFFFF"/>
                </a:solidFill>
                <a:latin typeface="Century Gothic"/>
                <a:cs typeface="Century Gothic"/>
              </a:rPr>
              <a:t>MASIH  MEMANDANG </a:t>
            </a:r>
            <a:r>
              <a:rPr sz="2800" spc="-45" dirty="0">
                <a:solidFill>
                  <a:srgbClr val="FFFFFF"/>
                </a:solidFill>
                <a:latin typeface="Century Gothic"/>
                <a:cs typeface="Century Gothic"/>
              </a:rPr>
              <a:t>BAHWA </a:t>
            </a:r>
            <a:r>
              <a:rPr sz="2800" spc="-5" dirty="0">
                <a:solidFill>
                  <a:srgbClr val="FFFFFF"/>
                </a:solidFill>
                <a:latin typeface="Century Gothic"/>
                <a:cs typeface="Century Gothic"/>
              </a:rPr>
              <a:t>LEVEL KORUPSI</a:t>
            </a:r>
            <a:r>
              <a:rPr sz="2800" spc="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entury Gothic"/>
                <a:cs typeface="Century Gothic"/>
              </a:rPr>
              <a:t>MENINGKAT</a:t>
            </a:r>
            <a:endParaRPr sz="28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9704" y="2126823"/>
            <a:ext cx="4070101" cy="3378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schemeClr val="bg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9805" y="2126823"/>
            <a:ext cx="4228659" cy="3478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14425" y="530225"/>
            <a:ext cx="1370330" cy="586105"/>
          </a:xfrm>
          <a:prstGeom prst="rect">
            <a:avLst/>
          </a:prstGeom>
          <a:solidFill>
            <a:srgbClr val="C1B3D1"/>
          </a:solidFill>
        </p:spPr>
        <p:txBody>
          <a:bodyPr vert="horz" wrap="square" lIns="0" tIns="4572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360"/>
              </a:spcBef>
            </a:pPr>
            <a:r>
              <a:rPr sz="3200" b="1" spc="10" dirty="0">
                <a:solidFill>
                  <a:srgbClr val="FFFFFF"/>
                </a:solidFill>
                <a:latin typeface="Bookman Old Style"/>
                <a:cs typeface="Bookman Old Style"/>
              </a:rPr>
              <a:t>APAC</a:t>
            </a:r>
            <a:endParaRPr sz="3200">
              <a:latin typeface="Bookman Old Style"/>
              <a:cs typeface="Bookman Old Style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29C8C-9847-4C66-BCAE-ADCFFEA2620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8850" y="530225"/>
            <a:ext cx="2774950" cy="586105"/>
          </a:xfrm>
          <a:prstGeom prst="rect">
            <a:avLst/>
          </a:prstGeom>
          <a:solidFill>
            <a:srgbClr val="FF2600"/>
          </a:solidFill>
        </p:spPr>
        <p:txBody>
          <a:bodyPr vert="horz" wrap="square" lIns="0" tIns="45720" rIns="0" bIns="0" rtlCol="0">
            <a:spAutoFit/>
          </a:bodyPr>
          <a:lstStyle/>
          <a:p>
            <a:pPr marL="90805">
              <a:spcBef>
                <a:spcPts val="360"/>
              </a:spcBef>
            </a:pPr>
            <a:r>
              <a:rPr sz="3200" b="1" spc="120" dirty="0">
                <a:solidFill>
                  <a:srgbClr val="FFFFFF"/>
                </a:solidFill>
                <a:latin typeface="Bookman Old Style"/>
                <a:cs typeface="Bookman Old Style"/>
              </a:rPr>
              <a:t>INDONESIA</a:t>
            </a:r>
            <a:endParaRPr sz="3200">
              <a:solidFill>
                <a:prstClr val="black"/>
              </a:solidFill>
              <a:latin typeface="Bookman Old Style"/>
              <a:cs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14515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598477"/>
            <a:ext cx="9144000" cy="926867"/>
          </a:xfrm>
          <a:custGeom>
            <a:avLst/>
            <a:gdLst/>
            <a:ahLst/>
            <a:cxnLst/>
            <a:rect l="l" t="t" r="r" b="b"/>
            <a:pathLst>
              <a:path w="9144000" h="876300">
                <a:moveTo>
                  <a:pt x="0" y="0"/>
                </a:moveTo>
                <a:lnTo>
                  <a:pt x="9144000" y="0"/>
                </a:lnTo>
                <a:lnTo>
                  <a:pt x="91440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1D487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124" y="5598477"/>
            <a:ext cx="8752840" cy="708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4539" marR="5080" indent="-2022475">
              <a:lnSpc>
                <a:spcPts val="2800"/>
              </a:lnSpc>
            </a:pPr>
            <a:r>
              <a:rPr sz="2400" spc="-65" dirty="0">
                <a:solidFill>
                  <a:srgbClr val="FFFFFF"/>
                </a:solidFill>
                <a:latin typeface="Century Gothic"/>
                <a:cs typeface="Century Gothic"/>
              </a:rPr>
              <a:t>RERATA </a:t>
            </a:r>
            <a:r>
              <a:rPr sz="2400" spc="-5" dirty="0">
                <a:solidFill>
                  <a:srgbClr val="FFFFFF"/>
                </a:solidFill>
                <a:latin typeface="Century Gothic"/>
                <a:cs typeface="Century Gothic"/>
              </a:rPr>
              <a:t>ASIA </a:t>
            </a:r>
            <a:r>
              <a:rPr sz="2400" spc="-30" dirty="0">
                <a:solidFill>
                  <a:srgbClr val="FFFFFF"/>
                </a:solidFill>
                <a:latin typeface="Century Gothic"/>
                <a:cs typeface="Century Gothic"/>
              </a:rPr>
              <a:t>PASIFIK </a:t>
            </a:r>
            <a:r>
              <a:rPr sz="2400" spc="-5" dirty="0">
                <a:solidFill>
                  <a:srgbClr val="FFFFFF"/>
                </a:solidFill>
                <a:latin typeface="Century Gothic"/>
                <a:cs typeface="Century Gothic"/>
              </a:rPr>
              <a:t>MENUNJUKKAN </a:t>
            </a:r>
            <a:r>
              <a:rPr sz="2400" spc="-40" dirty="0">
                <a:solidFill>
                  <a:srgbClr val="FFFFFF"/>
                </a:solidFill>
                <a:latin typeface="Century Gothic"/>
                <a:cs typeface="Century Gothic"/>
              </a:rPr>
              <a:t>BAHWA </a:t>
            </a:r>
            <a:r>
              <a:rPr sz="2400" spc="-5" dirty="0">
                <a:solidFill>
                  <a:srgbClr val="FFFFFF"/>
                </a:solidFill>
                <a:latin typeface="Century Gothic"/>
                <a:cs typeface="Century Gothic"/>
              </a:rPr>
              <a:t>POLISI ADALAH 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LEMBAGA </a:t>
            </a:r>
            <a:r>
              <a:rPr sz="2400" spc="-75" dirty="0">
                <a:solidFill>
                  <a:srgbClr val="FFFFFF"/>
                </a:solidFill>
                <a:latin typeface="Century Gothic"/>
                <a:cs typeface="Century Gothic"/>
              </a:rPr>
              <a:t>YANG </a:t>
            </a:r>
            <a:r>
              <a:rPr sz="2400" spc="-30" dirty="0">
                <a:solidFill>
                  <a:srgbClr val="FFFFFF"/>
                </a:solidFill>
                <a:latin typeface="Century Gothic"/>
                <a:cs typeface="Century Gothic"/>
              </a:rPr>
              <a:t>PALING</a:t>
            </a:r>
            <a:r>
              <a:rPr sz="240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KORUP</a:t>
            </a:r>
            <a:endParaRPr sz="24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5925" y="1916831"/>
            <a:ext cx="8159750" cy="362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73387" y="519682"/>
            <a:ext cx="3190875" cy="538609"/>
          </a:xfrm>
          <a:prstGeom prst="rect">
            <a:avLst/>
          </a:prstGeom>
          <a:solidFill>
            <a:srgbClr val="919191"/>
          </a:solidFill>
        </p:spPr>
        <p:txBody>
          <a:bodyPr vert="horz" wrap="square" lIns="0" tIns="45720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360"/>
              </a:spcBef>
            </a:pPr>
            <a:r>
              <a:rPr sz="3200" b="1" spc="150" dirty="0">
                <a:latin typeface="Bookman Old Style"/>
                <a:cs typeface="Bookman Old Style"/>
              </a:rPr>
              <a:t>ASIA</a:t>
            </a:r>
            <a:r>
              <a:rPr sz="3200" b="1" spc="-350" dirty="0">
                <a:latin typeface="Bookman Old Style"/>
                <a:cs typeface="Bookman Old Style"/>
              </a:rPr>
              <a:t> </a:t>
            </a:r>
            <a:r>
              <a:rPr sz="3200" b="1" dirty="0">
                <a:latin typeface="Bookman Old Style"/>
                <a:cs typeface="Bookman Old Style"/>
              </a:rPr>
              <a:t>PACIFIC</a:t>
            </a:r>
            <a:endParaRPr sz="3200">
              <a:latin typeface="Bookman Old Style"/>
              <a:cs typeface="Bookman Old Style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82160" y="1504216"/>
            <a:ext cx="3368675" cy="3798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/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39%</a:t>
            </a:r>
            <a:endParaRPr sz="1100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endParaRPr sz="11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55"/>
              </a:spcBef>
            </a:pPr>
            <a:endParaRPr sz="9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R="230504" algn="r"/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37%</a:t>
            </a:r>
            <a:endParaRPr sz="1100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endParaRPr sz="11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55"/>
              </a:spcBef>
            </a:pPr>
            <a:endParaRPr sz="9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R="573405" algn="r"/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35%</a:t>
            </a:r>
            <a:endParaRPr sz="1100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endParaRPr sz="11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10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R="574675" algn="r"/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35%</a:t>
            </a:r>
            <a:endParaRPr sz="1100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>
              <a:spcBef>
                <a:spcPts val="55"/>
              </a:spcBef>
            </a:pPr>
            <a:endParaRPr sz="15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15975" algn="ctr"/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31%</a:t>
            </a:r>
            <a:endParaRPr sz="1100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endParaRPr sz="11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77800" algn="ctr">
              <a:spcBef>
                <a:spcPts val="975"/>
              </a:spcBef>
            </a:pPr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29%</a:t>
            </a:r>
            <a:endParaRPr sz="1100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endParaRPr sz="11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sz="9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4300" algn="ctr"/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29%</a:t>
            </a:r>
            <a:endParaRPr sz="1100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endParaRPr sz="11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10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004569"/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25%</a:t>
            </a:r>
            <a:endParaRPr sz="1100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>
              <a:spcBef>
                <a:spcPts val="50"/>
              </a:spcBef>
            </a:pPr>
            <a:endParaRPr sz="16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/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18%</a:t>
            </a:r>
            <a:endParaRPr sz="1100" dirty="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190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9725" y="1988840"/>
            <a:ext cx="8804275" cy="5019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79712" y="1270224"/>
            <a:ext cx="2585085" cy="511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120" dirty="0">
                <a:solidFill>
                  <a:srgbClr val="FFFFFF"/>
                </a:solidFill>
                <a:latin typeface="Bookman Old Style"/>
                <a:cs typeface="Bookman Old Style"/>
              </a:rPr>
              <a:t>INDONESIA</a:t>
            </a:r>
            <a:endParaRPr sz="3200" dirty="0">
              <a:latin typeface="Bookman Old Style"/>
              <a:cs typeface="Bookman Old Style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16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308600"/>
            <a:ext cx="9144000" cy="1090930"/>
          </a:xfrm>
          <a:custGeom>
            <a:avLst/>
            <a:gdLst/>
            <a:ahLst/>
            <a:cxnLst/>
            <a:rect l="l" t="t" r="r" b="b"/>
            <a:pathLst>
              <a:path w="9144000" h="1090929">
                <a:moveTo>
                  <a:pt x="0" y="0"/>
                </a:moveTo>
                <a:lnTo>
                  <a:pt x="9144000" y="0"/>
                </a:lnTo>
                <a:lnTo>
                  <a:pt x="9144000" y="1090612"/>
                </a:lnTo>
                <a:lnTo>
                  <a:pt x="0" y="1090612"/>
                </a:lnTo>
                <a:lnTo>
                  <a:pt x="0" y="0"/>
                </a:lnTo>
                <a:close/>
              </a:path>
            </a:pathLst>
          </a:custGeom>
          <a:solidFill>
            <a:srgbClr val="1D487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60766" y="5325579"/>
            <a:ext cx="6425565" cy="1078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1820" marR="5080" indent="-579755">
              <a:lnSpc>
                <a:spcPts val="4300"/>
              </a:lnSpc>
            </a:pPr>
            <a:r>
              <a:rPr sz="3600" dirty="0">
                <a:solidFill>
                  <a:srgbClr val="FFFFFF"/>
                </a:solidFill>
                <a:latin typeface="Century Gothic"/>
                <a:cs typeface="Century Gothic"/>
              </a:rPr>
              <a:t>KINERJA </a:t>
            </a:r>
            <a:r>
              <a:rPr sz="3600" spc="-30" dirty="0">
                <a:solidFill>
                  <a:srgbClr val="FFFFFF"/>
                </a:solidFill>
                <a:latin typeface="Century Gothic"/>
                <a:cs typeface="Century Gothic"/>
              </a:rPr>
              <a:t>PEMERINTAH</a:t>
            </a:r>
            <a:r>
              <a:rPr sz="3600" spc="-11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entury Gothic"/>
                <a:cs typeface="Century Gothic"/>
              </a:rPr>
              <a:t>DALAM  </a:t>
            </a:r>
            <a:r>
              <a:rPr sz="3600" spc="-35" dirty="0">
                <a:solidFill>
                  <a:srgbClr val="FFFFFF"/>
                </a:solidFill>
                <a:latin typeface="Century Gothic"/>
                <a:cs typeface="Century Gothic"/>
              </a:rPr>
              <a:t>MEMBERANTAS </a:t>
            </a:r>
            <a:r>
              <a:rPr sz="3600" spc="-5" dirty="0">
                <a:solidFill>
                  <a:srgbClr val="FFFFFF"/>
                </a:solidFill>
                <a:latin typeface="Century Gothic"/>
                <a:cs typeface="Century Gothic"/>
              </a:rPr>
              <a:t>KORUPSI</a:t>
            </a:r>
            <a:endParaRPr sz="36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23058" y="2636514"/>
            <a:ext cx="365760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3545" marR="5080" indent="-411480">
              <a:lnSpc>
                <a:spcPct val="100000"/>
              </a:lnSpc>
            </a:pPr>
            <a:r>
              <a:rPr sz="2000" spc="780" dirty="0">
                <a:solidFill>
                  <a:srgbClr val="31859C"/>
                </a:solidFill>
                <a:latin typeface="Arial"/>
                <a:cs typeface="Arial"/>
              </a:rPr>
              <a:t>v</a:t>
            </a:r>
            <a:r>
              <a:rPr sz="2000" spc="260" dirty="0">
                <a:solidFill>
                  <a:srgbClr val="31859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1859C"/>
                </a:solidFill>
              </a:rPr>
              <a:t>Pada GCB 2013, mayoritas  </a:t>
            </a:r>
            <a:r>
              <a:rPr sz="2000" spc="-5" dirty="0">
                <a:solidFill>
                  <a:srgbClr val="31859C"/>
                </a:solidFill>
              </a:rPr>
              <a:t>responden </a:t>
            </a:r>
            <a:r>
              <a:rPr sz="2000" dirty="0">
                <a:solidFill>
                  <a:srgbClr val="31859C"/>
                </a:solidFill>
              </a:rPr>
              <a:t>menilai</a:t>
            </a:r>
            <a:r>
              <a:rPr sz="2000" spc="-60" dirty="0">
                <a:solidFill>
                  <a:srgbClr val="31859C"/>
                </a:solidFill>
              </a:rPr>
              <a:t> </a:t>
            </a:r>
            <a:r>
              <a:rPr sz="2000" dirty="0">
                <a:solidFill>
                  <a:srgbClr val="31859C"/>
                </a:solidFill>
              </a:rPr>
              <a:t>kinerja</a:t>
            </a:r>
            <a:endParaRPr sz="2000" dirty="0">
              <a:latin typeface="Arial"/>
              <a:cs typeface="Arial"/>
            </a:endParaRPr>
          </a:p>
          <a:p>
            <a:pPr marL="867410">
              <a:lnSpc>
                <a:spcPct val="100000"/>
              </a:lnSpc>
            </a:pPr>
            <a:r>
              <a:rPr sz="2000" dirty="0">
                <a:solidFill>
                  <a:srgbClr val="31859C"/>
                </a:solidFill>
              </a:rPr>
              <a:t>pemerintah</a:t>
            </a:r>
            <a:r>
              <a:rPr sz="2000" spc="-100" dirty="0">
                <a:solidFill>
                  <a:srgbClr val="31859C"/>
                </a:solidFill>
              </a:rPr>
              <a:t> </a:t>
            </a:r>
            <a:r>
              <a:rPr sz="2000" dirty="0">
                <a:solidFill>
                  <a:srgbClr val="31859C"/>
                </a:solidFill>
              </a:rPr>
              <a:t>buruk.</a:t>
            </a:r>
            <a:endParaRPr sz="2000" dirty="0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C2A4-CBF1-418A-9027-1F4388F81CB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23058" y="3834549"/>
            <a:ext cx="3657600" cy="922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3545" marR="5080" indent="-411480"/>
            <a:r>
              <a:rPr sz="2000" spc="780" dirty="0">
                <a:solidFill>
                  <a:srgbClr val="31859C"/>
                </a:solidFill>
                <a:latin typeface="Arial"/>
                <a:cs typeface="Arial"/>
              </a:rPr>
              <a:t>v</a:t>
            </a:r>
            <a:r>
              <a:rPr sz="2000" spc="260" dirty="0">
                <a:solidFill>
                  <a:srgbClr val="31859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1859C"/>
                </a:solidFill>
                <a:latin typeface="Century Gothic"/>
                <a:cs typeface="Century Gothic"/>
              </a:rPr>
              <a:t>Pada GCB 2017, mayoritas  </a:t>
            </a:r>
            <a:r>
              <a:rPr sz="2000" spc="-5" dirty="0">
                <a:solidFill>
                  <a:srgbClr val="31859C"/>
                </a:solidFill>
                <a:latin typeface="Century Gothic"/>
                <a:cs typeface="Century Gothic"/>
              </a:rPr>
              <a:t>responden </a:t>
            </a:r>
            <a:r>
              <a:rPr sz="2000" dirty="0">
                <a:solidFill>
                  <a:srgbClr val="31859C"/>
                </a:solidFill>
                <a:latin typeface="Century Gothic"/>
                <a:cs typeface="Century Gothic"/>
              </a:rPr>
              <a:t>menilai</a:t>
            </a:r>
            <a:r>
              <a:rPr sz="2000" spc="-60" dirty="0">
                <a:solidFill>
                  <a:srgbClr val="31859C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31859C"/>
                </a:solidFill>
                <a:latin typeface="Century Gothic"/>
                <a:cs typeface="Century Gothic"/>
              </a:rPr>
              <a:t>kinerja</a:t>
            </a:r>
            <a:endParaRPr sz="2000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marL="948055"/>
            <a:r>
              <a:rPr sz="2000" dirty="0">
                <a:solidFill>
                  <a:srgbClr val="31859C"/>
                </a:solidFill>
                <a:latin typeface="Century Gothic"/>
                <a:cs typeface="Century Gothic"/>
              </a:rPr>
              <a:t>pemerintah</a:t>
            </a:r>
            <a:r>
              <a:rPr sz="2000" spc="-100" dirty="0">
                <a:solidFill>
                  <a:srgbClr val="31859C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31859C"/>
                </a:solidFill>
                <a:latin typeface="Century Gothic"/>
                <a:cs typeface="Century Gothic"/>
              </a:rPr>
              <a:t>baik.</a:t>
            </a:r>
            <a:endParaRPr sz="2000" dirty="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34934" y="1774761"/>
            <a:ext cx="2352497" cy="2419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61311" y="1774761"/>
            <a:ext cx="2360815" cy="2419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5940" y="3277780"/>
            <a:ext cx="2306955" cy="843915"/>
          </a:xfrm>
          <a:custGeom>
            <a:avLst/>
            <a:gdLst/>
            <a:ahLst/>
            <a:cxnLst/>
            <a:rect l="l" t="t" r="r" b="b"/>
            <a:pathLst>
              <a:path w="2306954" h="843914">
                <a:moveTo>
                  <a:pt x="2306775" y="0"/>
                </a:moveTo>
                <a:lnTo>
                  <a:pt x="0" y="0"/>
                </a:lnTo>
                <a:lnTo>
                  <a:pt x="0" y="843737"/>
                </a:lnTo>
                <a:lnTo>
                  <a:pt x="2306775" y="843737"/>
                </a:lnTo>
                <a:lnTo>
                  <a:pt x="2306775" y="0"/>
                </a:lnTo>
                <a:close/>
              </a:path>
            </a:pathLst>
          </a:custGeom>
          <a:solidFill>
            <a:srgbClr val="FCCBA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5940" y="1798116"/>
            <a:ext cx="1172210" cy="843915"/>
          </a:xfrm>
          <a:custGeom>
            <a:avLst/>
            <a:gdLst/>
            <a:ahLst/>
            <a:cxnLst/>
            <a:rect l="l" t="t" r="r" b="b"/>
            <a:pathLst>
              <a:path w="1172210" h="843914">
                <a:moveTo>
                  <a:pt x="1172094" y="0"/>
                </a:moveTo>
                <a:lnTo>
                  <a:pt x="0" y="0"/>
                </a:lnTo>
                <a:lnTo>
                  <a:pt x="0" y="843737"/>
                </a:lnTo>
                <a:lnTo>
                  <a:pt x="1172094" y="843737"/>
                </a:lnTo>
                <a:lnTo>
                  <a:pt x="1172094" y="0"/>
                </a:lnTo>
                <a:close/>
              </a:path>
            </a:pathLst>
          </a:custGeom>
          <a:solidFill>
            <a:srgbClr val="FCCBA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5936" y="1481073"/>
            <a:ext cx="0" cy="2959735"/>
          </a:xfrm>
          <a:custGeom>
            <a:avLst/>
            <a:gdLst/>
            <a:ahLst/>
            <a:cxnLst/>
            <a:rect l="l" t="t" r="r" b="b"/>
            <a:pathLst>
              <a:path h="2959735">
                <a:moveTo>
                  <a:pt x="0" y="2959491"/>
                </a:moveTo>
                <a:lnTo>
                  <a:pt x="0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3703" y="3680371"/>
            <a:ext cx="2889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65%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14605" y="2137130"/>
            <a:ext cx="2889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33%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42716" y="3277780"/>
            <a:ext cx="565785" cy="843915"/>
          </a:xfrm>
          <a:prstGeom prst="rect">
            <a:avLst/>
          </a:prstGeom>
          <a:solidFill>
            <a:srgbClr val="745F8E"/>
          </a:solidFill>
        </p:spPr>
        <p:txBody>
          <a:bodyPr vert="horz" wrap="square" lIns="0" tIns="0" rIns="0" bIns="0" rtlCol="0">
            <a:spAutoFit/>
          </a:bodyPr>
          <a:lstStyle/>
          <a:p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25"/>
              </a:spcBef>
            </a:pP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51130"/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16%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08034" y="1798116"/>
            <a:ext cx="2269490" cy="843915"/>
          </a:xfrm>
          <a:prstGeom prst="rect">
            <a:avLst/>
          </a:prstGeom>
          <a:solidFill>
            <a:srgbClr val="745F8E"/>
          </a:solidFill>
        </p:spPr>
        <p:txBody>
          <a:bodyPr vert="horz" wrap="square" lIns="0" tIns="0" rIns="0" bIns="0" rtlCol="0">
            <a:spAutoFit/>
          </a:bodyPr>
          <a:lstStyle/>
          <a:p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20"/>
              </a:spcBef>
            </a:pP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algn="ctr">
              <a:spcBef>
                <a:spcPts val="5"/>
              </a:spcBef>
            </a:pPr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64%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6834" y="3616871"/>
            <a:ext cx="6896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GCB</a:t>
            </a:r>
            <a:r>
              <a:rPr sz="1100" spc="-1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2013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6834" y="2137130"/>
            <a:ext cx="6896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GCB</a:t>
            </a:r>
            <a:r>
              <a:rPr sz="1100" spc="-1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2017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51925" y="4702683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69" h="77470">
                <a:moveTo>
                  <a:pt x="0" y="0"/>
                </a:moveTo>
                <a:lnTo>
                  <a:pt x="77038" y="0"/>
                </a:lnTo>
                <a:lnTo>
                  <a:pt x="77038" y="77038"/>
                </a:lnTo>
                <a:lnTo>
                  <a:pt x="0" y="77038"/>
                </a:lnTo>
                <a:lnTo>
                  <a:pt x="0" y="0"/>
                </a:lnTo>
                <a:close/>
              </a:path>
            </a:pathLst>
          </a:custGeom>
          <a:solidFill>
            <a:srgbClr val="FCCBA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48432" y="4655604"/>
            <a:ext cx="38798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Buruk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31160" y="4702683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69" h="77470">
                <a:moveTo>
                  <a:pt x="0" y="0"/>
                </a:moveTo>
                <a:lnTo>
                  <a:pt x="77038" y="0"/>
                </a:lnTo>
                <a:lnTo>
                  <a:pt x="77038" y="77038"/>
                </a:lnTo>
                <a:lnTo>
                  <a:pt x="0" y="77038"/>
                </a:lnTo>
                <a:lnTo>
                  <a:pt x="0" y="0"/>
                </a:lnTo>
                <a:close/>
              </a:path>
            </a:pathLst>
          </a:custGeom>
          <a:solidFill>
            <a:srgbClr val="745F8E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27667" y="4655604"/>
            <a:ext cx="29972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Baik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1547812" cy="1323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11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8818" y="455235"/>
            <a:ext cx="6905625" cy="5213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62687" y="3514725"/>
            <a:ext cx="2138680" cy="400050"/>
          </a:xfrm>
          <a:custGeom>
            <a:avLst/>
            <a:gdLst/>
            <a:ahLst/>
            <a:cxnLst/>
            <a:rect l="l" t="t" r="r" b="b"/>
            <a:pathLst>
              <a:path w="2138679" h="400050">
                <a:moveTo>
                  <a:pt x="0" y="0"/>
                </a:moveTo>
                <a:lnTo>
                  <a:pt x="2138362" y="0"/>
                </a:lnTo>
                <a:lnTo>
                  <a:pt x="2138362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41427" y="3560445"/>
            <a:ext cx="1960880" cy="31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b="1" dirty="0">
                <a:solidFill>
                  <a:prstClr val="black"/>
                </a:solidFill>
                <a:latin typeface="Century Gothic"/>
                <a:cs typeface="Century Gothic"/>
              </a:rPr>
              <a:t>INDONESIA</a:t>
            </a:r>
            <a:r>
              <a:rPr sz="2000" b="1" spc="-1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  <a:r>
              <a:rPr sz="2000" b="1" dirty="0">
                <a:solidFill>
                  <a:prstClr val="black"/>
                </a:solidFill>
                <a:latin typeface="Century Gothic"/>
                <a:cs typeface="Century Gothic"/>
              </a:rPr>
              <a:t>32%</a:t>
            </a:r>
            <a:endParaRPr sz="20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-3381" y="5714305"/>
            <a:ext cx="9144000" cy="1090930"/>
          </a:xfrm>
          <a:custGeom>
            <a:avLst/>
            <a:gdLst/>
            <a:ahLst/>
            <a:cxnLst/>
            <a:rect l="l" t="t" r="r" b="b"/>
            <a:pathLst>
              <a:path w="9144000" h="1090929">
                <a:moveTo>
                  <a:pt x="0" y="0"/>
                </a:moveTo>
                <a:lnTo>
                  <a:pt x="9144000" y="0"/>
                </a:lnTo>
                <a:lnTo>
                  <a:pt x="9144000" y="1090612"/>
                </a:lnTo>
                <a:lnTo>
                  <a:pt x="0" y="1090612"/>
                </a:lnTo>
                <a:lnTo>
                  <a:pt x="0" y="0"/>
                </a:lnTo>
                <a:close/>
              </a:path>
            </a:pathLst>
          </a:custGeom>
          <a:solidFill>
            <a:srgbClr val="1D487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3974" y="5782567"/>
            <a:ext cx="8289290" cy="954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9820" marR="5080" indent="-2357755">
              <a:lnSpc>
                <a:spcPts val="3800"/>
              </a:lnSpc>
            </a:pPr>
            <a:r>
              <a:rPr sz="3200" spc="-5" dirty="0">
                <a:solidFill>
                  <a:srgbClr val="FFFFFF"/>
                </a:solidFill>
                <a:latin typeface="Century Gothic"/>
                <a:cs typeface="Century Gothic"/>
              </a:rPr>
              <a:t>DI INDONESIA, 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32% </a:t>
            </a:r>
            <a:r>
              <a:rPr sz="3200" spc="-55" dirty="0">
                <a:solidFill>
                  <a:srgbClr val="FFFFFF"/>
                </a:solidFill>
                <a:latin typeface="Century Gothic"/>
                <a:cs typeface="Century Gothic"/>
              </a:rPr>
              <a:t>MENGATAKAN </a:t>
            </a:r>
            <a:r>
              <a:rPr sz="3200" spc="-5" dirty="0">
                <a:solidFill>
                  <a:srgbClr val="FFFFFF"/>
                </a:solidFill>
                <a:latin typeface="Century Gothic"/>
                <a:cs typeface="Century Gothic"/>
              </a:rPr>
              <a:t>PERNAH  MELAKUKAN</a:t>
            </a:r>
            <a:r>
              <a:rPr sz="3200" spc="-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entury Gothic"/>
                <a:cs typeface="Century Gothic"/>
              </a:rPr>
              <a:t>SUAP</a:t>
            </a:r>
            <a:endParaRPr sz="3200" dirty="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8691-19DA-451E-B54D-0F3858D39E8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79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125" y="1285875"/>
            <a:ext cx="8591550" cy="1073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08062" y="3278187"/>
            <a:ext cx="7821612" cy="933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9102" y="2787332"/>
            <a:ext cx="4762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5" dirty="0">
                <a:solidFill>
                  <a:prstClr val="black"/>
                </a:solidFill>
                <a:latin typeface="Century Gothic"/>
                <a:cs typeface="Century Gothic"/>
              </a:rPr>
              <a:t>2013</a:t>
            </a:r>
            <a:endParaRPr sz="16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9102" y="3511232"/>
            <a:ext cx="4762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5" dirty="0">
                <a:solidFill>
                  <a:prstClr val="black"/>
                </a:solidFill>
                <a:latin typeface="Century Gothic"/>
                <a:cs typeface="Century Gothic"/>
              </a:rPr>
              <a:t>2017</a:t>
            </a:r>
            <a:endParaRPr sz="16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4751387"/>
            <a:ext cx="9144000" cy="1631950"/>
          </a:xfrm>
          <a:custGeom>
            <a:avLst/>
            <a:gdLst/>
            <a:ahLst/>
            <a:cxnLst/>
            <a:rect l="l" t="t" r="r" b="b"/>
            <a:pathLst>
              <a:path w="9144000" h="1631950">
                <a:moveTo>
                  <a:pt x="0" y="0"/>
                </a:moveTo>
                <a:lnTo>
                  <a:pt x="9144000" y="0"/>
                </a:lnTo>
                <a:lnTo>
                  <a:pt x="9144000" y="1631950"/>
                </a:lnTo>
                <a:lnTo>
                  <a:pt x="0" y="1631950"/>
                </a:lnTo>
                <a:lnTo>
                  <a:pt x="0" y="0"/>
                </a:lnTo>
                <a:close/>
              </a:path>
            </a:pathLst>
          </a:custGeom>
          <a:solidFill>
            <a:srgbClr val="1D487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4797107"/>
            <a:ext cx="8992235" cy="1531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 algn="just"/>
            <a:r>
              <a:rPr sz="2000" spc="780" dirty="0">
                <a:solidFill>
                  <a:srgbClr val="FFFFFF"/>
                </a:solidFill>
                <a:latin typeface="Arial"/>
                <a:cs typeface="Arial"/>
              </a:rPr>
              <a:t>v 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Pengalaman suap paling tinggi dilakukan pada Polisi (25%). Paling  </a:t>
            </a:r>
            <a:r>
              <a:rPr sz="2000" spc="-5" dirty="0">
                <a:solidFill>
                  <a:srgbClr val="FFFFFF"/>
                </a:solidFill>
                <a:latin typeface="Century Gothic"/>
                <a:cs typeface="Century Gothic"/>
              </a:rPr>
              <a:t>rendah Pengadilan</a:t>
            </a:r>
            <a:r>
              <a:rPr sz="2000" spc="-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entury Gothic"/>
                <a:cs typeface="Century Gothic"/>
              </a:rPr>
              <a:t>(6%).</a:t>
            </a:r>
            <a:endParaRPr sz="200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marL="355600" marR="5080" indent="-342900" algn="just"/>
            <a:r>
              <a:rPr sz="2000" spc="780" dirty="0">
                <a:solidFill>
                  <a:srgbClr val="FFFFFF"/>
                </a:solidFill>
                <a:latin typeface="Arial"/>
                <a:cs typeface="Arial"/>
              </a:rPr>
              <a:t>v 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Dibandingkan dengan GCB 2013, sebagian besar menurun cukup  signifikan, kecuali pada sektor kesehatan dan layanan air/listrik yang  justru</a:t>
            </a:r>
            <a:r>
              <a:rPr sz="2000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meningkat.</a:t>
            </a:r>
            <a:endParaRPr sz="20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8125" y="1892300"/>
            <a:ext cx="8623300" cy="523875"/>
          </a:xfrm>
          <a:custGeom>
            <a:avLst/>
            <a:gdLst/>
            <a:ahLst/>
            <a:cxnLst/>
            <a:rect l="l" t="t" r="r" b="b"/>
            <a:pathLst>
              <a:path w="8623300" h="523875">
                <a:moveTo>
                  <a:pt x="0" y="0"/>
                </a:moveTo>
                <a:lnTo>
                  <a:pt x="8623300" y="0"/>
                </a:lnTo>
                <a:lnTo>
                  <a:pt x="8623300" y="523875"/>
                </a:lnTo>
                <a:lnTo>
                  <a:pt x="0" y="5238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8480" y="1938020"/>
            <a:ext cx="52514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spc="-85" dirty="0">
                <a:solidFill>
                  <a:prstClr val="black"/>
                </a:solidFill>
                <a:latin typeface="Arial Narrow"/>
                <a:cs typeface="Arial Narrow"/>
              </a:rPr>
              <a:t>T</a:t>
            </a:r>
            <a:r>
              <a:rPr sz="1400" b="1" dirty="0">
                <a:solidFill>
                  <a:prstClr val="black"/>
                </a:solidFill>
                <a:latin typeface="Arial Narrow"/>
                <a:cs typeface="Arial Narrow"/>
              </a:rPr>
              <a:t>AHUN</a:t>
            </a:r>
            <a:endParaRPr sz="1400">
              <a:solidFill>
                <a:prstClr val="black"/>
              </a:solidFill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4495" y="1938020"/>
            <a:ext cx="58483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dirty="0">
                <a:solidFill>
                  <a:prstClr val="black"/>
                </a:solidFill>
                <a:latin typeface="Arial Narrow"/>
                <a:cs typeface="Arial Narrow"/>
              </a:rPr>
              <a:t>Sekolah</a:t>
            </a:r>
            <a:endParaRPr sz="1400">
              <a:solidFill>
                <a:prstClr val="black"/>
              </a:solidFill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43403" y="1938020"/>
            <a:ext cx="892810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dirty="0">
                <a:solidFill>
                  <a:prstClr val="black"/>
                </a:solidFill>
                <a:latin typeface="Arial Narrow"/>
                <a:cs typeface="Arial Narrow"/>
              </a:rPr>
              <a:t>Rumah</a:t>
            </a:r>
            <a:r>
              <a:rPr sz="1400" b="1" spc="-100" dirty="0">
                <a:solidFill>
                  <a:prstClr val="black"/>
                </a:solidFill>
                <a:latin typeface="Arial Narrow"/>
                <a:cs typeface="Arial Narrow"/>
              </a:rPr>
              <a:t> </a:t>
            </a:r>
            <a:r>
              <a:rPr sz="1400" b="1" dirty="0">
                <a:solidFill>
                  <a:prstClr val="black"/>
                </a:solidFill>
                <a:latin typeface="Arial Narrow"/>
                <a:cs typeface="Arial Narrow"/>
              </a:rPr>
              <a:t>sakit</a:t>
            </a:r>
            <a:endParaRPr sz="1400">
              <a:solidFill>
                <a:prstClr val="black"/>
              </a:solidFill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15003" y="1938020"/>
            <a:ext cx="633730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dirty="0">
                <a:solidFill>
                  <a:prstClr val="black"/>
                </a:solidFill>
                <a:latin typeface="Arial Narrow"/>
                <a:cs typeface="Arial Narrow"/>
              </a:rPr>
              <a:t>Dukcapil</a:t>
            </a:r>
            <a:endParaRPr sz="1400">
              <a:solidFill>
                <a:prstClr val="black"/>
              </a:solidFill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40768" y="1938020"/>
            <a:ext cx="657860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dirty="0">
                <a:solidFill>
                  <a:prstClr val="black"/>
                </a:solidFill>
                <a:latin typeface="Arial Narrow"/>
                <a:cs typeface="Arial Narrow"/>
              </a:rPr>
              <a:t>Air/listrik</a:t>
            </a:r>
            <a:endParaRPr sz="1400">
              <a:solidFill>
                <a:prstClr val="black"/>
              </a:solidFill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17665" y="1938020"/>
            <a:ext cx="414655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dirty="0">
                <a:solidFill>
                  <a:prstClr val="black"/>
                </a:solidFill>
                <a:latin typeface="Arial Narrow"/>
                <a:cs typeface="Arial Narrow"/>
              </a:rPr>
              <a:t>Polisi</a:t>
            </a:r>
            <a:endParaRPr sz="1400">
              <a:solidFill>
                <a:prstClr val="black"/>
              </a:solidFill>
              <a:latin typeface="Arial Narrow"/>
              <a:cs typeface="Arial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34756" y="1938020"/>
            <a:ext cx="803910" cy="22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dirty="0">
                <a:solidFill>
                  <a:prstClr val="black"/>
                </a:solidFill>
                <a:latin typeface="Arial Narrow"/>
                <a:cs typeface="Arial Narrow"/>
              </a:rPr>
              <a:t>Pengadilan</a:t>
            </a:r>
            <a:endParaRPr sz="1400">
              <a:solidFill>
                <a:prstClr val="black"/>
              </a:solidFill>
              <a:latin typeface="Arial Narrow"/>
              <a:cs typeface="Arial Narro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03312" y="2309813"/>
            <a:ext cx="7677150" cy="1189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69414" y="3649345"/>
            <a:ext cx="31242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solidFill>
                  <a:srgbClr val="FFFFFF"/>
                </a:solidFill>
                <a:latin typeface="Century Gothic"/>
                <a:cs typeface="Century Gothic"/>
              </a:rPr>
              <a:t>15%</a:t>
            </a:r>
            <a:endParaRPr sz="12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21411" y="3649345"/>
            <a:ext cx="31242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FFFFFF"/>
                </a:solidFill>
                <a:latin typeface="Century Gothic"/>
                <a:cs typeface="Century Gothic"/>
              </a:rPr>
              <a:t>15%</a:t>
            </a:r>
            <a:endParaRPr sz="12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8612" y="3649345"/>
            <a:ext cx="31242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FFFFFF"/>
                </a:solidFill>
                <a:latin typeface="Century Gothic"/>
                <a:cs typeface="Century Gothic"/>
              </a:rPr>
              <a:t>23%</a:t>
            </a:r>
            <a:endParaRPr sz="12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80212" y="3649345"/>
            <a:ext cx="31242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FFFFFF"/>
                </a:solidFill>
                <a:latin typeface="Century Gothic"/>
                <a:cs typeface="Century Gothic"/>
              </a:rPr>
              <a:t>14%</a:t>
            </a:r>
            <a:endParaRPr sz="12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67413" y="3649345"/>
            <a:ext cx="31242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FFFFFF"/>
                </a:solidFill>
                <a:latin typeface="Century Gothic"/>
                <a:cs typeface="Century Gothic"/>
              </a:rPr>
              <a:t>25%</a:t>
            </a:r>
            <a:endParaRPr sz="12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39013" y="3649345"/>
            <a:ext cx="22796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FFFFFF"/>
                </a:solidFill>
                <a:latin typeface="Century Gothic"/>
                <a:cs typeface="Century Gothic"/>
              </a:rPr>
              <a:t>6%</a:t>
            </a:r>
            <a:endParaRPr sz="12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89850" y="2309813"/>
            <a:ext cx="1139825" cy="11636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03312" y="2309812"/>
            <a:ext cx="2735580" cy="1095375"/>
          </a:xfrm>
          <a:custGeom>
            <a:avLst/>
            <a:gdLst/>
            <a:ahLst/>
            <a:cxnLst/>
            <a:rect l="l" t="t" r="r" b="b"/>
            <a:pathLst>
              <a:path w="2735579" h="1095375">
                <a:moveTo>
                  <a:pt x="0" y="0"/>
                </a:moveTo>
                <a:lnTo>
                  <a:pt x="2735262" y="0"/>
                </a:lnTo>
                <a:lnTo>
                  <a:pt x="2735262" y="1095375"/>
                </a:lnTo>
                <a:lnTo>
                  <a:pt x="0" y="1095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19200" y="2538412"/>
            <a:ext cx="1208087" cy="6842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86387" y="2611437"/>
            <a:ext cx="803275" cy="558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312987" y="2509837"/>
            <a:ext cx="1525587" cy="7683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32902" y="2760345"/>
            <a:ext cx="31242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solidFill>
                  <a:srgbClr val="FFFFFF"/>
                </a:solidFill>
                <a:latin typeface="Century Gothic"/>
                <a:cs typeface="Century Gothic"/>
              </a:rPr>
              <a:t>21%</a:t>
            </a:r>
            <a:endParaRPr sz="12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84898" y="2760345"/>
            <a:ext cx="31242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FFFFFF"/>
                </a:solidFill>
                <a:latin typeface="Century Gothic"/>
                <a:cs typeface="Century Gothic"/>
              </a:rPr>
              <a:t>12%</a:t>
            </a:r>
            <a:endParaRPr sz="12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72099" y="2760345"/>
            <a:ext cx="31242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FFFFFF"/>
                </a:solidFill>
                <a:latin typeface="Century Gothic"/>
                <a:cs typeface="Century Gothic"/>
              </a:rPr>
              <a:t>37%</a:t>
            </a:r>
            <a:endParaRPr sz="12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43664" y="2760345"/>
            <a:ext cx="22796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solidFill>
                  <a:srgbClr val="7F7F7F"/>
                </a:solidFill>
                <a:latin typeface="Century Gothic"/>
                <a:cs typeface="Century Gothic"/>
              </a:rPr>
              <a:t>4%</a:t>
            </a:r>
            <a:endParaRPr sz="12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873100" y="2760345"/>
            <a:ext cx="31242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FFFFFF"/>
                </a:solidFill>
                <a:latin typeface="Century Gothic"/>
                <a:cs typeface="Century Gothic"/>
              </a:rPr>
              <a:t>75%</a:t>
            </a:r>
            <a:endParaRPr sz="12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60301" y="2760345"/>
            <a:ext cx="31242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FFFFFF"/>
                </a:solidFill>
                <a:latin typeface="Century Gothic"/>
                <a:cs typeface="Century Gothic"/>
              </a:rPr>
              <a:t>66%</a:t>
            </a:r>
            <a:endParaRPr sz="12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0" y="0"/>
            <a:ext cx="1576387" cy="1323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5" name="Date Placeholder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7E931-4B3A-4F59-A062-139AB3E214A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6" name="Footer Placeholder 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>
                <a:solidFill>
                  <a:prstClr val="black">
                    <a:tint val="75000"/>
                  </a:prstClr>
                </a:solidFill>
              </a:rPr>
              <a:t>Latsar CPNS Kemenkumham 2017                                      richard pantun</a:t>
            </a:r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60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72062"/>
            <a:ext cx="9144000" cy="1323975"/>
          </a:xfrm>
          <a:custGeom>
            <a:avLst/>
            <a:gdLst/>
            <a:ahLst/>
            <a:cxnLst/>
            <a:rect l="l" t="t" r="r" b="b"/>
            <a:pathLst>
              <a:path w="9144000" h="1323975">
                <a:moveTo>
                  <a:pt x="0" y="0"/>
                </a:moveTo>
                <a:lnTo>
                  <a:pt x="9144000" y="0"/>
                </a:lnTo>
                <a:lnTo>
                  <a:pt x="9144000" y="1323975"/>
                </a:lnTo>
                <a:lnTo>
                  <a:pt x="0" y="1323975"/>
                </a:lnTo>
                <a:lnTo>
                  <a:pt x="0" y="0"/>
                </a:lnTo>
                <a:close/>
              </a:path>
            </a:pathLst>
          </a:custGeom>
          <a:solidFill>
            <a:srgbClr val="1D487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117782"/>
            <a:ext cx="8992235" cy="1226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100" marR="5080" indent="-279400"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Dalam hal pengalaman melakukan suap perbandingan </a:t>
            </a:r>
            <a:r>
              <a:rPr sz="2000" spc="-5" dirty="0">
                <a:solidFill>
                  <a:srgbClr val="FFFFFF"/>
                </a:solidFill>
                <a:latin typeface="Century Gothic"/>
                <a:cs typeface="Century Gothic"/>
              </a:rPr>
              <a:t>perempuan  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dan laki-laki punya persentase yang hampir</a:t>
            </a:r>
            <a:r>
              <a:rPr sz="2000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sama.</a:t>
            </a:r>
            <a:endParaRPr sz="200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marL="292100" marR="5080" indent="-279400"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Usia muda (di bawah 35 tahun) cenderung lebih banyak melakukan  suap untuk mengakses layanan</a:t>
            </a:r>
            <a:r>
              <a:rPr sz="2000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publik</a:t>
            </a:r>
            <a:endParaRPr sz="20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2167" y="2315095"/>
            <a:ext cx="698268" cy="1882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55079" y="2502141"/>
            <a:ext cx="698268" cy="1695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72145" y="3524601"/>
            <a:ext cx="698268" cy="673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86591" y="2337663"/>
            <a:ext cx="606425" cy="1852930"/>
          </a:xfrm>
          <a:custGeom>
            <a:avLst/>
            <a:gdLst/>
            <a:ahLst/>
            <a:cxnLst/>
            <a:rect l="l" t="t" r="r" b="b"/>
            <a:pathLst>
              <a:path w="606425" h="1852929">
                <a:moveTo>
                  <a:pt x="0" y="0"/>
                </a:moveTo>
                <a:lnTo>
                  <a:pt x="606259" y="0"/>
                </a:lnTo>
                <a:lnTo>
                  <a:pt x="606259" y="1852523"/>
                </a:lnTo>
                <a:lnTo>
                  <a:pt x="0" y="1852523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02260" y="2525598"/>
            <a:ext cx="606425" cy="1664970"/>
          </a:xfrm>
          <a:custGeom>
            <a:avLst/>
            <a:gdLst/>
            <a:ahLst/>
            <a:cxnLst/>
            <a:rect l="l" t="t" r="r" b="b"/>
            <a:pathLst>
              <a:path w="606425" h="1664970">
                <a:moveTo>
                  <a:pt x="0" y="0"/>
                </a:moveTo>
                <a:lnTo>
                  <a:pt x="606272" y="0"/>
                </a:lnTo>
                <a:lnTo>
                  <a:pt x="606272" y="1664589"/>
                </a:lnTo>
                <a:lnTo>
                  <a:pt x="0" y="1664589"/>
                </a:lnTo>
                <a:lnTo>
                  <a:pt x="0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17929" y="3545827"/>
            <a:ext cx="606425" cy="644525"/>
          </a:xfrm>
          <a:custGeom>
            <a:avLst/>
            <a:gdLst/>
            <a:ahLst/>
            <a:cxnLst/>
            <a:rect l="l" t="t" r="r" b="b"/>
            <a:pathLst>
              <a:path w="606425" h="644525">
                <a:moveTo>
                  <a:pt x="0" y="0"/>
                </a:moveTo>
                <a:lnTo>
                  <a:pt x="606272" y="0"/>
                </a:lnTo>
                <a:lnTo>
                  <a:pt x="606272" y="644359"/>
                </a:lnTo>
                <a:lnTo>
                  <a:pt x="0" y="644359"/>
                </a:lnTo>
                <a:lnTo>
                  <a:pt x="0" y="0"/>
                </a:lnTo>
                <a:close/>
              </a:path>
            </a:pathLst>
          </a:custGeom>
          <a:solidFill>
            <a:srgbClr val="89A24C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31881" y="4190187"/>
            <a:ext cx="4547235" cy="0"/>
          </a:xfrm>
          <a:custGeom>
            <a:avLst/>
            <a:gdLst/>
            <a:ahLst/>
            <a:cxnLst/>
            <a:rect l="l" t="t" r="r" b="b"/>
            <a:pathLst>
              <a:path w="4547234">
                <a:moveTo>
                  <a:pt x="0" y="0"/>
                </a:moveTo>
                <a:lnTo>
                  <a:pt x="4547012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45469" y="2100173"/>
            <a:ext cx="2889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31859C"/>
                </a:solidFill>
                <a:latin typeface="Century Gothic"/>
                <a:cs typeface="Century Gothic"/>
              </a:rPr>
              <a:t>69%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61139" y="2288108"/>
            <a:ext cx="2889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31859C"/>
                </a:solidFill>
                <a:latin typeface="Century Gothic"/>
                <a:cs typeface="Century Gothic"/>
              </a:rPr>
              <a:t>62%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78687" y="3308337"/>
            <a:ext cx="2889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31859C"/>
                </a:solidFill>
                <a:latin typeface="Century Gothic"/>
                <a:cs typeface="Century Gothic"/>
              </a:rPr>
              <a:t>24%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60405" y="4283824"/>
            <a:ext cx="26543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srgbClr val="31859C"/>
                </a:solidFill>
                <a:latin typeface="Century Gothic"/>
                <a:cs typeface="Century Gothic"/>
              </a:rPr>
              <a:t>&lt;35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14280" y="4283824"/>
            <a:ext cx="3816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srgbClr val="31859C"/>
                </a:solidFill>
                <a:latin typeface="Century Gothic"/>
                <a:cs typeface="Century Gothic"/>
              </a:rPr>
              <a:t>35-54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91742" y="4283824"/>
            <a:ext cx="26543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srgbClr val="31859C"/>
                </a:solidFill>
                <a:latin typeface="Century Gothic"/>
                <a:cs typeface="Century Gothic"/>
              </a:rPr>
              <a:t>&gt;54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22719" y="1614335"/>
            <a:ext cx="29654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31859C"/>
                </a:solidFill>
                <a:latin typeface="Century Gothic"/>
                <a:cs typeface="Century Gothic"/>
              </a:rPr>
              <a:t>Pelaku suap </a:t>
            </a:r>
            <a:r>
              <a:rPr sz="1600" spc="-5" dirty="0">
                <a:solidFill>
                  <a:srgbClr val="31859C"/>
                </a:solidFill>
                <a:latin typeface="Century Gothic"/>
                <a:cs typeface="Century Gothic"/>
              </a:rPr>
              <a:t>berdasarkan</a:t>
            </a:r>
            <a:r>
              <a:rPr sz="1600" spc="-55" dirty="0">
                <a:solidFill>
                  <a:srgbClr val="31859C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31859C"/>
                </a:solidFill>
                <a:latin typeface="Century Gothic"/>
                <a:cs typeface="Century Gothic"/>
              </a:rPr>
              <a:t>usia</a:t>
            </a:r>
            <a:endParaRPr sz="16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69121" y="2535377"/>
            <a:ext cx="1051559" cy="17664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54225" y="2535389"/>
            <a:ext cx="931025" cy="17581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14155" y="2558160"/>
            <a:ext cx="962025" cy="1674495"/>
          </a:xfrm>
          <a:custGeom>
            <a:avLst/>
            <a:gdLst/>
            <a:ahLst/>
            <a:cxnLst/>
            <a:rect l="l" t="t" r="r" b="b"/>
            <a:pathLst>
              <a:path w="962025" h="1674495">
                <a:moveTo>
                  <a:pt x="62369" y="1250784"/>
                </a:moveTo>
                <a:lnTo>
                  <a:pt x="0" y="1664601"/>
                </a:lnTo>
                <a:lnTo>
                  <a:pt x="31129" y="1668696"/>
                </a:lnTo>
                <a:lnTo>
                  <a:pt x="62193" y="1671608"/>
                </a:lnTo>
                <a:lnTo>
                  <a:pt x="93438" y="1673363"/>
                </a:lnTo>
                <a:lnTo>
                  <a:pt x="124739" y="1673948"/>
                </a:lnTo>
                <a:lnTo>
                  <a:pt x="172234" y="1672623"/>
                </a:lnTo>
                <a:lnTo>
                  <a:pt x="219097" y="1668687"/>
                </a:lnTo>
                <a:lnTo>
                  <a:pt x="265069" y="1662236"/>
                </a:lnTo>
                <a:lnTo>
                  <a:pt x="310267" y="1653315"/>
                </a:lnTo>
                <a:lnTo>
                  <a:pt x="354558" y="1642003"/>
                </a:lnTo>
                <a:lnTo>
                  <a:pt x="397872" y="1628370"/>
                </a:lnTo>
                <a:lnTo>
                  <a:pt x="440137" y="1612489"/>
                </a:lnTo>
                <a:lnTo>
                  <a:pt x="481283" y="1594428"/>
                </a:lnTo>
                <a:lnTo>
                  <a:pt x="521239" y="1574259"/>
                </a:lnTo>
                <a:lnTo>
                  <a:pt x="559935" y="1552053"/>
                </a:lnTo>
                <a:lnTo>
                  <a:pt x="597299" y="1527880"/>
                </a:lnTo>
                <a:lnTo>
                  <a:pt x="633263" y="1501811"/>
                </a:lnTo>
                <a:lnTo>
                  <a:pt x="667754" y="1473916"/>
                </a:lnTo>
                <a:lnTo>
                  <a:pt x="700702" y="1444266"/>
                </a:lnTo>
                <a:lnTo>
                  <a:pt x="732036" y="1412932"/>
                </a:lnTo>
                <a:lnTo>
                  <a:pt x="761686" y="1379984"/>
                </a:lnTo>
                <a:lnTo>
                  <a:pt x="789581" y="1345494"/>
                </a:lnTo>
                <a:lnTo>
                  <a:pt x="815650" y="1309531"/>
                </a:lnTo>
                <a:lnTo>
                  <a:pt x="839824" y="1272167"/>
                </a:lnTo>
                <a:lnTo>
                  <a:pt x="849517" y="1255276"/>
                </a:lnTo>
                <a:lnTo>
                  <a:pt x="111047" y="1255276"/>
                </a:lnTo>
                <a:lnTo>
                  <a:pt x="62369" y="1250784"/>
                </a:lnTo>
                <a:close/>
              </a:path>
              <a:path w="962025" h="1674495">
                <a:moveTo>
                  <a:pt x="124739" y="0"/>
                </a:moveTo>
                <a:lnTo>
                  <a:pt x="124739" y="418490"/>
                </a:lnTo>
                <a:lnTo>
                  <a:pt x="140390" y="418783"/>
                </a:lnTo>
                <a:lnTo>
                  <a:pt x="156014" y="419660"/>
                </a:lnTo>
                <a:lnTo>
                  <a:pt x="234950" y="433223"/>
                </a:lnTo>
                <a:lnTo>
                  <a:pt x="280347" y="448397"/>
                </a:lnTo>
                <a:lnTo>
                  <a:pt x="323037" y="468328"/>
                </a:lnTo>
                <a:lnTo>
                  <a:pt x="362757" y="492658"/>
                </a:lnTo>
                <a:lnTo>
                  <a:pt x="399242" y="521032"/>
                </a:lnTo>
                <a:lnTo>
                  <a:pt x="432229" y="553090"/>
                </a:lnTo>
                <a:lnTo>
                  <a:pt x="461454" y="588476"/>
                </a:lnTo>
                <a:lnTo>
                  <a:pt x="486654" y="626833"/>
                </a:lnTo>
                <a:lnTo>
                  <a:pt x="507565" y="667803"/>
                </a:lnTo>
                <a:lnTo>
                  <a:pt x="523923" y="711030"/>
                </a:lnTo>
                <a:lnTo>
                  <a:pt x="535465" y="756155"/>
                </a:lnTo>
                <a:lnTo>
                  <a:pt x="541926" y="802821"/>
                </a:lnTo>
                <a:lnTo>
                  <a:pt x="543045" y="850672"/>
                </a:lnTo>
                <a:lnTo>
                  <a:pt x="538556" y="899350"/>
                </a:lnTo>
                <a:lnTo>
                  <a:pt x="528496" y="947191"/>
                </a:lnTo>
                <a:lnTo>
                  <a:pt x="513322" y="992588"/>
                </a:lnTo>
                <a:lnTo>
                  <a:pt x="493391" y="1035279"/>
                </a:lnTo>
                <a:lnTo>
                  <a:pt x="469061" y="1074998"/>
                </a:lnTo>
                <a:lnTo>
                  <a:pt x="440688" y="1111483"/>
                </a:lnTo>
                <a:lnTo>
                  <a:pt x="408629" y="1144469"/>
                </a:lnTo>
                <a:lnTo>
                  <a:pt x="373243" y="1173694"/>
                </a:lnTo>
                <a:lnTo>
                  <a:pt x="334886" y="1198893"/>
                </a:lnTo>
                <a:lnTo>
                  <a:pt x="293916" y="1219803"/>
                </a:lnTo>
                <a:lnTo>
                  <a:pt x="250689" y="1236160"/>
                </a:lnTo>
                <a:lnTo>
                  <a:pt x="205564" y="1247700"/>
                </a:lnTo>
                <a:lnTo>
                  <a:pt x="158898" y="1254160"/>
                </a:lnTo>
                <a:lnTo>
                  <a:pt x="111047" y="1255276"/>
                </a:lnTo>
                <a:lnTo>
                  <a:pt x="849517" y="1255276"/>
                </a:lnTo>
                <a:lnTo>
                  <a:pt x="882199" y="1193516"/>
                </a:lnTo>
                <a:lnTo>
                  <a:pt x="900260" y="1152371"/>
                </a:lnTo>
                <a:lnTo>
                  <a:pt x="916141" y="1110107"/>
                </a:lnTo>
                <a:lnTo>
                  <a:pt x="929774" y="1066794"/>
                </a:lnTo>
                <a:lnTo>
                  <a:pt x="941086" y="1022504"/>
                </a:lnTo>
                <a:lnTo>
                  <a:pt x="950007" y="977307"/>
                </a:lnTo>
                <a:lnTo>
                  <a:pt x="956467" y="931274"/>
                </a:lnTo>
                <a:lnTo>
                  <a:pt x="960395" y="884474"/>
                </a:lnTo>
                <a:lnTo>
                  <a:pt x="961720" y="836980"/>
                </a:lnTo>
                <a:lnTo>
                  <a:pt x="960395" y="789485"/>
                </a:lnTo>
                <a:lnTo>
                  <a:pt x="956467" y="742685"/>
                </a:lnTo>
                <a:lnTo>
                  <a:pt x="950007" y="696650"/>
                </a:lnTo>
                <a:lnTo>
                  <a:pt x="941086" y="651452"/>
                </a:lnTo>
                <a:lnTo>
                  <a:pt x="929774" y="607161"/>
                </a:lnTo>
                <a:lnTo>
                  <a:pt x="916141" y="563847"/>
                </a:lnTo>
                <a:lnTo>
                  <a:pt x="900260" y="521583"/>
                </a:lnTo>
                <a:lnTo>
                  <a:pt x="882199" y="480437"/>
                </a:lnTo>
                <a:lnTo>
                  <a:pt x="862030" y="440480"/>
                </a:lnTo>
                <a:lnTo>
                  <a:pt x="839824" y="401785"/>
                </a:lnTo>
                <a:lnTo>
                  <a:pt x="815650" y="364420"/>
                </a:lnTo>
                <a:lnTo>
                  <a:pt x="789581" y="328457"/>
                </a:lnTo>
                <a:lnTo>
                  <a:pt x="761686" y="293966"/>
                </a:lnTo>
                <a:lnTo>
                  <a:pt x="732036" y="261018"/>
                </a:lnTo>
                <a:lnTo>
                  <a:pt x="700702" y="229683"/>
                </a:lnTo>
                <a:lnTo>
                  <a:pt x="667754" y="200033"/>
                </a:lnTo>
                <a:lnTo>
                  <a:pt x="633263" y="172138"/>
                </a:lnTo>
                <a:lnTo>
                  <a:pt x="597299" y="146069"/>
                </a:lnTo>
                <a:lnTo>
                  <a:pt x="559935" y="121895"/>
                </a:lnTo>
                <a:lnTo>
                  <a:pt x="521239" y="99689"/>
                </a:lnTo>
                <a:lnTo>
                  <a:pt x="481283" y="79520"/>
                </a:lnTo>
                <a:lnTo>
                  <a:pt x="440137" y="61460"/>
                </a:lnTo>
                <a:lnTo>
                  <a:pt x="397872" y="45578"/>
                </a:lnTo>
                <a:lnTo>
                  <a:pt x="354558" y="31945"/>
                </a:lnTo>
                <a:lnTo>
                  <a:pt x="310267" y="20633"/>
                </a:lnTo>
                <a:lnTo>
                  <a:pt x="265069" y="11712"/>
                </a:lnTo>
                <a:lnTo>
                  <a:pt x="219035" y="5252"/>
                </a:lnTo>
                <a:lnTo>
                  <a:pt x="172234" y="1324"/>
                </a:lnTo>
                <a:lnTo>
                  <a:pt x="124739" y="0"/>
                </a:lnTo>
                <a:close/>
              </a:path>
            </a:pathLst>
          </a:custGeom>
          <a:solidFill>
            <a:srgbClr val="EB8104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01940" y="2558160"/>
            <a:ext cx="837565" cy="1664970"/>
          </a:xfrm>
          <a:custGeom>
            <a:avLst/>
            <a:gdLst/>
            <a:ahLst/>
            <a:cxnLst/>
            <a:rect l="l" t="t" r="r" b="b"/>
            <a:pathLst>
              <a:path w="837564" h="1664970">
                <a:moveTo>
                  <a:pt x="836954" y="0"/>
                </a:moveTo>
                <a:lnTo>
                  <a:pt x="787579" y="1440"/>
                </a:lnTo>
                <a:lnTo>
                  <a:pt x="738889" y="5712"/>
                </a:lnTo>
                <a:lnTo>
                  <a:pt x="690971" y="12741"/>
                </a:lnTo>
                <a:lnTo>
                  <a:pt x="643913" y="22450"/>
                </a:lnTo>
                <a:lnTo>
                  <a:pt x="597803" y="34764"/>
                </a:lnTo>
                <a:lnTo>
                  <a:pt x="552727" y="49609"/>
                </a:lnTo>
                <a:lnTo>
                  <a:pt x="508774" y="66909"/>
                </a:lnTo>
                <a:lnTo>
                  <a:pt x="466031" y="86588"/>
                </a:lnTo>
                <a:lnTo>
                  <a:pt x="424586" y="108571"/>
                </a:lnTo>
                <a:lnTo>
                  <a:pt x="384525" y="132784"/>
                </a:lnTo>
                <a:lnTo>
                  <a:pt x="345938" y="159150"/>
                </a:lnTo>
                <a:lnTo>
                  <a:pt x="308910" y="187594"/>
                </a:lnTo>
                <a:lnTo>
                  <a:pt x="273530" y="218042"/>
                </a:lnTo>
                <a:lnTo>
                  <a:pt x="239885" y="250417"/>
                </a:lnTo>
                <a:lnTo>
                  <a:pt x="208062" y="284645"/>
                </a:lnTo>
                <a:lnTo>
                  <a:pt x="178150" y="320650"/>
                </a:lnTo>
                <a:lnTo>
                  <a:pt x="150235" y="358357"/>
                </a:lnTo>
                <a:lnTo>
                  <a:pt x="124405" y="397690"/>
                </a:lnTo>
                <a:lnTo>
                  <a:pt x="100748" y="438574"/>
                </a:lnTo>
                <a:lnTo>
                  <a:pt x="79352" y="480935"/>
                </a:lnTo>
                <a:lnTo>
                  <a:pt x="60303" y="524696"/>
                </a:lnTo>
                <a:lnTo>
                  <a:pt x="43689" y="569782"/>
                </a:lnTo>
                <a:lnTo>
                  <a:pt x="29598" y="616119"/>
                </a:lnTo>
                <a:lnTo>
                  <a:pt x="18117" y="663630"/>
                </a:lnTo>
                <a:lnTo>
                  <a:pt x="9333" y="712241"/>
                </a:lnTo>
                <a:lnTo>
                  <a:pt x="3565" y="759402"/>
                </a:lnTo>
                <a:lnTo>
                  <a:pt x="473" y="806263"/>
                </a:lnTo>
                <a:lnTo>
                  <a:pt x="0" y="852745"/>
                </a:lnTo>
                <a:lnTo>
                  <a:pt x="2085" y="898766"/>
                </a:lnTo>
                <a:lnTo>
                  <a:pt x="6669" y="944248"/>
                </a:lnTo>
                <a:lnTo>
                  <a:pt x="13694" y="989108"/>
                </a:lnTo>
                <a:lnTo>
                  <a:pt x="23099" y="1033267"/>
                </a:lnTo>
                <a:lnTo>
                  <a:pt x="34825" y="1076645"/>
                </a:lnTo>
                <a:lnTo>
                  <a:pt x="48813" y="1119160"/>
                </a:lnTo>
                <a:lnTo>
                  <a:pt x="65004" y="1160733"/>
                </a:lnTo>
                <a:lnTo>
                  <a:pt x="83339" y="1201283"/>
                </a:lnTo>
                <a:lnTo>
                  <a:pt x="103757" y="1240730"/>
                </a:lnTo>
                <a:lnTo>
                  <a:pt x="126200" y="1278993"/>
                </a:lnTo>
                <a:lnTo>
                  <a:pt x="150608" y="1315991"/>
                </a:lnTo>
                <a:lnTo>
                  <a:pt x="176922" y="1351646"/>
                </a:lnTo>
                <a:lnTo>
                  <a:pt x="205083" y="1385875"/>
                </a:lnTo>
                <a:lnTo>
                  <a:pt x="235031" y="1418599"/>
                </a:lnTo>
                <a:lnTo>
                  <a:pt x="266707" y="1449737"/>
                </a:lnTo>
                <a:lnTo>
                  <a:pt x="300051" y="1479209"/>
                </a:lnTo>
                <a:lnTo>
                  <a:pt x="335005" y="1506935"/>
                </a:lnTo>
                <a:lnTo>
                  <a:pt x="371509" y="1532833"/>
                </a:lnTo>
                <a:lnTo>
                  <a:pt x="409503" y="1556825"/>
                </a:lnTo>
                <a:lnTo>
                  <a:pt x="448929" y="1578828"/>
                </a:lnTo>
                <a:lnTo>
                  <a:pt x="489726" y="1598763"/>
                </a:lnTo>
                <a:lnTo>
                  <a:pt x="531836" y="1616550"/>
                </a:lnTo>
                <a:lnTo>
                  <a:pt x="575199" y="1632107"/>
                </a:lnTo>
                <a:lnTo>
                  <a:pt x="619756" y="1645355"/>
                </a:lnTo>
                <a:lnTo>
                  <a:pt x="665448" y="1656213"/>
                </a:lnTo>
                <a:lnTo>
                  <a:pt x="712215" y="1664601"/>
                </a:lnTo>
                <a:lnTo>
                  <a:pt x="774585" y="1250784"/>
                </a:lnTo>
                <a:lnTo>
                  <a:pt x="728332" y="1241142"/>
                </a:lnTo>
                <a:lnTo>
                  <a:pt x="684240" y="1226661"/>
                </a:lnTo>
                <a:lnTo>
                  <a:pt x="642578" y="1207651"/>
                </a:lnTo>
                <a:lnTo>
                  <a:pt x="603612" y="1184425"/>
                </a:lnTo>
                <a:lnTo>
                  <a:pt x="567610" y="1157293"/>
                </a:lnTo>
                <a:lnTo>
                  <a:pt x="534841" y="1126566"/>
                </a:lnTo>
                <a:lnTo>
                  <a:pt x="505573" y="1092557"/>
                </a:lnTo>
                <a:lnTo>
                  <a:pt x="480072" y="1055575"/>
                </a:lnTo>
                <a:lnTo>
                  <a:pt x="458607" y="1015933"/>
                </a:lnTo>
                <a:lnTo>
                  <a:pt x="441446" y="973941"/>
                </a:lnTo>
                <a:lnTo>
                  <a:pt x="428857" y="929911"/>
                </a:lnTo>
                <a:lnTo>
                  <a:pt x="421107" y="884153"/>
                </a:lnTo>
                <a:lnTo>
                  <a:pt x="418464" y="836980"/>
                </a:lnTo>
                <a:lnTo>
                  <a:pt x="421279" y="788175"/>
                </a:lnTo>
                <a:lnTo>
                  <a:pt x="429517" y="741024"/>
                </a:lnTo>
                <a:lnTo>
                  <a:pt x="442861" y="695840"/>
                </a:lnTo>
                <a:lnTo>
                  <a:pt x="461000" y="652938"/>
                </a:lnTo>
                <a:lnTo>
                  <a:pt x="483618" y="612632"/>
                </a:lnTo>
                <a:lnTo>
                  <a:pt x="510401" y="575235"/>
                </a:lnTo>
                <a:lnTo>
                  <a:pt x="541036" y="541062"/>
                </a:lnTo>
                <a:lnTo>
                  <a:pt x="575209" y="510427"/>
                </a:lnTo>
                <a:lnTo>
                  <a:pt x="612606" y="483643"/>
                </a:lnTo>
                <a:lnTo>
                  <a:pt x="652912" y="461025"/>
                </a:lnTo>
                <a:lnTo>
                  <a:pt x="695814" y="442887"/>
                </a:lnTo>
                <a:lnTo>
                  <a:pt x="740998" y="429542"/>
                </a:lnTo>
                <a:lnTo>
                  <a:pt x="788149" y="421305"/>
                </a:lnTo>
                <a:lnTo>
                  <a:pt x="836954" y="418490"/>
                </a:lnTo>
                <a:lnTo>
                  <a:pt x="836954" y="0"/>
                </a:lnTo>
                <a:close/>
              </a:path>
            </a:pathLst>
          </a:custGeom>
          <a:solidFill>
            <a:srgbClr val="A59B67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20625" y="3358235"/>
            <a:ext cx="2889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FFFFFF"/>
                </a:solidFill>
                <a:latin typeface="Century Gothic"/>
                <a:cs typeface="Century Gothic"/>
              </a:rPr>
              <a:t>52%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68671" y="3264408"/>
            <a:ext cx="2889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FFFFFF"/>
                </a:solidFill>
                <a:latin typeface="Century Gothic"/>
                <a:cs typeface="Century Gothic"/>
              </a:rPr>
              <a:t>48%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19884" y="2075853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69" h="77469">
                <a:moveTo>
                  <a:pt x="0" y="0"/>
                </a:moveTo>
                <a:lnTo>
                  <a:pt x="77038" y="0"/>
                </a:lnTo>
                <a:lnTo>
                  <a:pt x="77038" y="77038"/>
                </a:lnTo>
                <a:lnTo>
                  <a:pt x="0" y="77038"/>
                </a:lnTo>
                <a:lnTo>
                  <a:pt x="0" y="0"/>
                </a:lnTo>
                <a:close/>
              </a:path>
            </a:pathLst>
          </a:custGeom>
          <a:solidFill>
            <a:srgbClr val="EB8104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508656" y="2075853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69" h="77469">
                <a:moveTo>
                  <a:pt x="0" y="0"/>
                </a:moveTo>
                <a:lnTo>
                  <a:pt x="77038" y="0"/>
                </a:lnTo>
                <a:lnTo>
                  <a:pt x="77038" y="77038"/>
                </a:lnTo>
                <a:lnTo>
                  <a:pt x="0" y="77038"/>
                </a:lnTo>
                <a:lnTo>
                  <a:pt x="0" y="0"/>
                </a:lnTo>
                <a:close/>
              </a:path>
            </a:pathLst>
          </a:custGeom>
          <a:solidFill>
            <a:srgbClr val="A59B67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1057" y="1614335"/>
            <a:ext cx="3308985" cy="592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31859C"/>
                </a:solidFill>
                <a:latin typeface="Century Gothic"/>
                <a:cs typeface="Century Gothic"/>
              </a:rPr>
              <a:t>Pelaku suap </a:t>
            </a:r>
            <a:r>
              <a:rPr sz="1600" spc="-5" dirty="0">
                <a:solidFill>
                  <a:srgbClr val="31859C"/>
                </a:solidFill>
                <a:latin typeface="Century Gothic"/>
                <a:cs typeface="Century Gothic"/>
              </a:rPr>
              <a:t>berdasarkan</a:t>
            </a:r>
            <a:r>
              <a:rPr sz="1600" spc="-55" dirty="0">
                <a:solidFill>
                  <a:srgbClr val="31859C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31859C"/>
                </a:solidFill>
                <a:latin typeface="Century Gothic"/>
                <a:cs typeface="Century Gothic"/>
              </a:rPr>
              <a:t>gender</a:t>
            </a:r>
            <a:endParaRPr sz="160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marL="947419">
              <a:spcBef>
                <a:spcPts val="1340"/>
              </a:spcBef>
              <a:tabLst>
                <a:tab pos="1736725" algn="l"/>
              </a:tabLst>
            </a:pPr>
            <a:r>
              <a:rPr sz="1100" dirty="0">
                <a:solidFill>
                  <a:srgbClr val="31859C"/>
                </a:solidFill>
                <a:latin typeface="Century Gothic"/>
                <a:cs typeface="Century Gothic"/>
              </a:rPr>
              <a:t>Laki-laki	</a:t>
            </a:r>
            <a:r>
              <a:rPr sz="1100" spc="-5" dirty="0">
                <a:solidFill>
                  <a:srgbClr val="31859C"/>
                </a:solidFill>
                <a:latin typeface="Century Gothic"/>
                <a:cs typeface="Century Gothic"/>
              </a:rPr>
              <a:t>Perempuan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0"/>
            <a:ext cx="1547812" cy="1323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A083D-AFB4-43AC-BA2A-07CC2581B76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55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 descr="G DFGFD GZ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100" b="1" kern="120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dirty="0" smtClean="0">
                <a:gradFill>
                  <a:gsLst>
                    <a:gs pos="0">
                      <a:srgbClr val="FFFF00">
                        <a:tint val="73000"/>
                        <a:satMod val="145000"/>
                      </a:srgbClr>
                    </a:gs>
                    <a:gs pos="73000">
                      <a:srgbClr val="FFFF00">
                        <a:tint val="73000"/>
                        <a:satMod val="145000"/>
                      </a:srgbClr>
                    </a:gs>
                    <a:gs pos="100000">
                      <a:srgbClr val="FFFF00">
                        <a:tint val="83000"/>
                        <a:satMod val="143000"/>
                      </a:srgbClr>
                    </a:gs>
                  </a:gsLst>
                  <a:lin ang="4800000" scaled="1"/>
                </a:gradFill>
                <a:latin typeface="Arial"/>
              </a:rPr>
              <a:t>SADAR ANTI </a:t>
            </a:r>
            <a:r>
              <a:rPr lang="en-US" dirty="0" err="1" smtClean="0">
                <a:gradFill>
                  <a:gsLst>
                    <a:gs pos="0">
                      <a:srgbClr val="FFFF00">
                        <a:tint val="73000"/>
                        <a:satMod val="145000"/>
                      </a:srgbClr>
                    </a:gs>
                    <a:gs pos="73000">
                      <a:srgbClr val="FFFF00">
                        <a:tint val="73000"/>
                        <a:satMod val="145000"/>
                      </a:srgbClr>
                    </a:gs>
                    <a:gs pos="100000">
                      <a:srgbClr val="FFFF00">
                        <a:tint val="83000"/>
                        <a:satMod val="143000"/>
                      </a:srgbClr>
                    </a:gs>
                  </a:gsLst>
                  <a:lin ang="4800000" scaled="1"/>
                </a:gradFill>
                <a:latin typeface="Arial"/>
              </a:rPr>
              <a:t>KORUPSi</a:t>
            </a:r>
            <a:endParaRPr lang="en-US" dirty="0">
              <a:gradFill>
                <a:gsLst>
                  <a:gs pos="0">
                    <a:srgbClr val="FFFF00">
                      <a:tint val="73000"/>
                      <a:satMod val="145000"/>
                    </a:srgbClr>
                  </a:gs>
                  <a:gs pos="73000">
                    <a:srgbClr val="FFFF00">
                      <a:tint val="73000"/>
                      <a:satMod val="145000"/>
                    </a:srgbClr>
                  </a:gs>
                  <a:gs pos="100000">
                    <a:srgbClr val="FFFF00">
                      <a:tint val="83000"/>
                      <a:satMod val="143000"/>
                    </a:srgbClr>
                  </a:gs>
                </a:gsLst>
                <a:lin ang="4800000" scaled="1"/>
              </a:gradFill>
              <a:latin typeface="Arial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323528" y="1556793"/>
            <a:ext cx="8229600" cy="2786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47688" indent="-411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9F9F9"/>
              </a:buClr>
              <a:buSzPct val="65000"/>
              <a:buFont typeface="Wingdings 2" pitchFamily="18" charset="2"/>
              <a:buChar char="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8363" indent="-2825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2" pitchFamily="18" charset="2"/>
              <a:buChar char="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3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5000"/>
              <a:buFont typeface="Wingdings" pitchFamily="2" charset="2"/>
              <a:buChar char="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25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463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18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dirty="0" err="1" smtClean="0">
                <a:solidFill>
                  <a:prstClr val="black"/>
                </a:solidFill>
                <a:latin typeface="Arial"/>
              </a:rPr>
              <a:t>Dengan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memiliki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kesadaran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akan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lebih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mantap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untuk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memastikan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bahwa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seluruh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unsur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da</a:t>
            </a:r>
            <a:r>
              <a:rPr lang="id-ID" dirty="0" smtClean="0">
                <a:solidFill>
                  <a:prstClr val="black"/>
                </a:solidFill>
                <a:latin typeface="Arial"/>
              </a:rPr>
              <a:t>l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am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diri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anda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baik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pikiran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emosi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ucapan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dan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tindakan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atau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perilaku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semuanya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akan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ANTI KORUPSI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dan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terbangun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kebiasaan</a:t>
            </a:r>
            <a:r>
              <a:rPr lang="en-US" dirty="0" smtClean="0">
                <a:solidFill>
                  <a:prstClr val="black"/>
                </a:solidFill>
                <a:latin typeface="Arial"/>
              </a:rPr>
              <a:t> INTEGRITAS.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658" y="3995114"/>
            <a:ext cx="2808313" cy="2862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16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3" descr="G DFGFD GZ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8097"/>
            <a:ext cx="3008313" cy="571504"/>
          </a:xfrm>
        </p:spPr>
        <p:txBody>
          <a:bodyPr>
            <a:noAutofit/>
          </a:bodyPr>
          <a:lstStyle/>
          <a:p>
            <a:r>
              <a:rPr lang="en-US" sz="3200" dirty="0" smtClean="0"/>
              <a:t>FENOMENA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86248" y="152401"/>
            <a:ext cx="4400552" cy="5554683"/>
          </a:xfrm>
        </p:spPr>
        <p:txBody>
          <a:bodyPr/>
          <a:lstStyle/>
          <a:p>
            <a:r>
              <a:rPr lang="en-US" sz="2800" dirty="0" smtClean="0"/>
              <a:t>DAMPAK PERILAKU DAN TINDAK KORUPSI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457200" y="598479"/>
            <a:ext cx="4114800" cy="3284548"/>
          </a:xfrm>
          <a:ln>
            <a:solidFill>
              <a:srgbClr val="FF0000"/>
            </a:solidFill>
          </a:ln>
        </p:spPr>
        <p:txBody>
          <a:bodyPr/>
          <a:lstStyle/>
          <a:p>
            <a:pPr marL="342900" indent="-342900">
              <a:buAutoNum type="arabicPeriod"/>
            </a:pPr>
            <a:r>
              <a:rPr lang="en-US" sz="2000" dirty="0" smtClean="0">
                <a:solidFill>
                  <a:srgbClr val="FF0000"/>
                </a:solidFill>
              </a:rPr>
              <a:t>KERUSAKAN LINGKUNGAN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BANGUNAN YANG CEPAT RUSAK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PENEGAK HUKUM YANG TIDAK TEGAK DAN ADIL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LAYANAN LAMA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TIDAK MEMBERIKAN KESEJAHTERAAN RAKYAT</a:t>
            </a:r>
            <a:endParaRPr lang="en-US" sz="2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3B7EA8-03ED-4815-A885-0296701FF085}" type="slidenum">
              <a:rPr lang="id-ID" smtClean="0">
                <a:solidFill>
                  <a:prstClr val="white">
                    <a:shade val="50000"/>
                  </a:prstClr>
                </a:solidFill>
              </a:rPr>
              <a:pPr>
                <a:defRPr/>
              </a:pPr>
              <a:t>18</a:t>
            </a:fld>
            <a:endParaRPr lang="id-ID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6381" y="7022068"/>
            <a:ext cx="2071703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black"/>
                </a:solidFill>
              </a:rPr>
              <a:t>Tayangan</a:t>
            </a:r>
            <a:r>
              <a:rPr lang="en-US" dirty="0">
                <a:solidFill>
                  <a:prstClr val="black"/>
                </a:solidFill>
              </a:rPr>
              <a:t> film</a:t>
            </a:r>
          </a:p>
        </p:txBody>
      </p:sp>
      <p:pic>
        <p:nvPicPr>
          <p:cNvPr id="6" name="UDUTU_MultiMedia1_Content" descr="http://unpan3.un.org/published/courses/1343/Course2743/v2014_3_2_22_11_31/media/content/corruption_risks_102570_336x336.jpg"/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504" y="3848885"/>
            <a:ext cx="2755887" cy="2252770"/>
          </a:xfrm>
          <a:prstGeom prst="rect">
            <a:avLst/>
          </a:prstGeom>
          <a:noFill/>
          <a:ln>
            <a:noFill/>
          </a:ln>
          <a:effectLst>
            <a:reflection endPos="1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693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 descr="G DFGFD GZAR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1" y="-109542"/>
            <a:ext cx="8229600" cy="642942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renungan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97" y="548680"/>
            <a:ext cx="8486804" cy="5652132"/>
          </a:xfrm>
        </p:spPr>
        <p:txBody>
          <a:bodyPr>
            <a:normAutofit fontScale="92500" lnSpcReduction="10000"/>
          </a:bodyPr>
          <a:lstStyle/>
          <a:p>
            <a:pPr marL="514350" indent="-514350" algn="r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Negara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korup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harus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membayar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biaya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hutang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yang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lebih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mahal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id-ID" sz="1800" b="1" dirty="0" smtClean="0">
                <a:solidFill>
                  <a:schemeClr val="accent6">
                    <a:lumMod val="50000"/>
                  </a:schemeClr>
                </a:solidFill>
              </a:rPr>
              <a:t>          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Depken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Lafountan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, 2006);</a:t>
            </a:r>
          </a:p>
          <a:p>
            <a:pPr marL="514350" indent="-514350" algn="r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1800" b="1" dirty="0" err="1" smtClean="0">
                <a:solidFill>
                  <a:schemeClr val="bg1"/>
                </a:solidFill>
              </a:rPr>
              <a:t>Harga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infrastruktur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lebih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tinggi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(Golden and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Picci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, 2005)</a:t>
            </a:r>
          </a:p>
          <a:p>
            <a:pPr marL="514350" indent="-514350" algn="r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Korupsi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yang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tinggi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meningkatkan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ketimpangan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pendapatan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dan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kemiskinan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(Gupta,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Davoodi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, and Alonso-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Terme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, 2002);</a:t>
            </a:r>
          </a:p>
          <a:p>
            <a:pPr marL="514350" indent="-514350" algn="r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Korupsi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menurunkan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investasi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(Paolo Mauro, 1995);</a:t>
            </a:r>
          </a:p>
          <a:p>
            <a:pPr marL="514350" indent="-514350" algn="r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Persepsi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korupsi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memilki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dampak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yang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kuat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dan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negatif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id-ID" sz="1800" b="1" dirty="0" smtClean="0">
                <a:solidFill>
                  <a:schemeClr val="bg1"/>
                </a:solidFill>
              </a:rPr>
              <a:t>                   </a:t>
            </a:r>
            <a:r>
              <a:rPr lang="en-US" sz="1800" b="1" dirty="0" err="1" smtClean="0">
                <a:solidFill>
                  <a:schemeClr val="bg1"/>
                </a:solidFill>
              </a:rPr>
              <a:t>terhadap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arus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investasi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asing</a:t>
            </a:r>
            <a:r>
              <a:rPr lang="id-ID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(Shang, ADB)</a:t>
            </a:r>
          </a:p>
          <a:p>
            <a:pPr marL="514350" indent="-514350" algn="r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Negara-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negara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yang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diang</a:t>
            </a:r>
            <a:r>
              <a:rPr lang="id-ID" sz="1800" b="1" dirty="0" smtClean="0">
                <a:solidFill>
                  <a:schemeClr val="accent6">
                    <a:lumMod val="50000"/>
                  </a:schemeClr>
                </a:solidFill>
              </a:rPr>
              <a:t>g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ap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memiliki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tingkat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korupsi</a:t>
            </a:r>
            <a:r>
              <a:rPr lang="en-US" sz="1800" b="1" dirty="0" smtClean="0">
                <a:solidFill>
                  <a:schemeClr val="bg1"/>
                </a:solidFill>
              </a:rPr>
              <a:t> yang </a:t>
            </a:r>
            <a:r>
              <a:rPr lang="en-US" sz="1800" b="1" dirty="0" err="1" smtClean="0">
                <a:solidFill>
                  <a:schemeClr val="bg1"/>
                </a:solidFill>
              </a:rPr>
              <a:t>relatif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rendah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selalu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menarik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investasi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lebih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banyak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dari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pada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negara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rentan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korupsi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(Campos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dan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 smtClean="0">
                <a:solidFill>
                  <a:schemeClr val="accent6">
                    <a:lumMod val="50000"/>
                  </a:schemeClr>
                </a:solidFill>
              </a:rPr>
              <a:t>Pradan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, ADB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id-ID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514350" indent="-514350" algn="r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id-ID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  <a:spcBef>
                <a:spcPts val="0"/>
              </a:spcBef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 action="ppaction://hlinkfile"/>
              </a:rPr>
              <a:t>..\Videos\Free YouTube Downloader\Anti 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  <a:hlinkClick r:id="rId2" action="ppaction://hlinkfile"/>
              </a:rPr>
              <a:t>Korupsi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 action="ppaction://hlinkfile"/>
              </a:rPr>
              <a:t>\The Black Hole  Future Shorts.mp4</a:t>
            </a:r>
            <a:endParaRPr lang="id-ID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514350" indent="-514350" algn="l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679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3F9D-166D-4281-9B5A-8D63A7307FC5}" type="slidenum">
              <a:rPr lang="id-ID" smtClean="0"/>
              <a:pPr/>
              <a:t>2</a:t>
            </a:fld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3544614" y="975484"/>
            <a:ext cx="5562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SUGIHARTO, </a:t>
            </a:r>
            <a:r>
              <a:rPr lang="en-US" sz="36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SSi</a:t>
            </a:r>
            <a:r>
              <a:rPr lang="en-US" sz="3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MAB</a:t>
            </a:r>
          </a:p>
          <a:p>
            <a:pPr algn="r"/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PENGALAMAN KERJA:</a:t>
            </a:r>
          </a:p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WIDYAISWARA AHLI MADYA (</a:t>
            </a: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SEKARANG)</a:t>
            </a:r>
            <a:endParaRPr lang="id-ID" sz="1600" b="1" dirty="0" smtClean="0">
              <a:latin typeface="Arial" pitchFamily="34" charset="0"/>
              <a:cs typeface="Arial" pitchFamily="34" charset="0"/>
            </a:endParaRPr>
          </a:p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KASUBDIT 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STAT PARIWISATA (</a:t>
            </a: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2016-2017</a:t>
            </a:r>
            <a:endParaRPr lang="id-ID" sz="1600" b="1" dirty="0">
              <a:latin typeface="Arial" pitchFamily="34" charset="0"/>
              <a:cs typeface="Arial" pitchFamily="34" charset="0"/>
            </a:endParaRPr>
          </a:p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KASUBDIT STAT HARGA PRODUSEN (2013-201</a:t>
            </a:r>
            <a:r>
              <a:rPr lang="id-ID" sz="1600" b="1" dirty="0" smtClean="0">
                <a:latin typeface="Arial" pitchFamily="34" charset="0"/>
                <a:cs typeface="Arial" pitchFamily="34" charset="0"/>
              </a:rPr>
              <a:t>6)</a:t>
            </a:r>
          </a:p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id-ID" sz="1600" b="1" dirty="0" smtClean="0">
                <a:latin typeface="Arial" pitchFamily="34" charset="0"/>
                <a:cs typeface="Arial" pitchFamily="34" charset="0"/>
              </a:rPr>
              <a:t>KASI STAT KOMUNIKASI DAN TI (2009-2013)</a:t>
            </a:r>
          </a:p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id-ID" sz="1600" b="1" dirty="0" smtClean="0">
                <a:latin typeface="Arial" pitchFamily="34" charset="0"/>
                <a:cs typeface="Arial" pitchFamily="34" charset="0"/>
              </a:rPr>
              <a:t>STATISTISI DI SUBDIT STAT HARGA KONSUMEN</a:t>
            </a:r>
            <a:endParaRPr lang="en-US" sz="1600" b="1" dirty="0" smtClean="0">
              <a:latin typeface="Arial" pitchFamily="34" charset="0"/>
              <a:cs typeface="Arial" pitchFamily="34" charset="0"/>
            </a:endParaRPr>
          </a:p>
          <a:p>
            <a:pPr algn="r"/>
            <a:endParaRPr lang="id-ID" sz="16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id-ID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KOMPETENSI</a:t>
            </a:r>
            <a:r>
              <a:rPr lang="en-US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:</a:t>
            </a:r>
            <a:endParaRPr lang="en-US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id-ID" sz="1600" b="1" dirty="0" smtClean="0">
                <a:latin typeface="Arial" pitchFamily="34" charset="0"/>
                <a:cs typeface="Arial" pitchFamily="34" charset="0"/>
              </a:rPr>
              <a:t>DIKLAT TEKNIS:  ANGKA INDEKS</a:t>
            </a:r>
          </a:p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id-ID" sz="1600" b="1" dirty="0" smtClean="0">
                <a:latin typeface="Arial" pitchFamily="34" charset="0"/>
                <a:cs typeface="Arial" pitchFamily="34" charset="0"/>
              </a:rPr>
              <a:t>DIKLATPIM: TIM EFEKTIF</a:t>
            </a:r>
          </a:p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id-ID" sz="1600" b="1" dirty="0" smtClean="0">
                <a:latin typeface="Arial" pitchFamily="34" charset="0"/>
                <a:cs typeface="Arial" pitchFamily="34" charset="0"/>
              </a:rPr>
              <a:t>LATSAR : WoG</a:t>
            </a:r>
          </a:p>
          <a:p>
            <a:pPr marL="285750" indent="-285750" algn="r">
              <a:buFont typeface="Wingdings" panose="05000000000000000000" pitchFamily="2" charset="2"/>
              <a:buChar char="§"/>
            </a:pPr>
            <a:endParaRPr lang="id-ID" sz="1600" b="1" dirty="0" smtClean="0">
              <a:latin typeface="Arial" pitchFamily="34" charset="0"/>
              <a:cs typeface="Arial" pitchFamily="34" charset="0"/>
            </a:endParaRPr>
          </a:p>
          <a:p>
            <a:pPr algn="r"/>
            <a:r>
              <a:rPr lang="id-ID" sz="16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LAINNYA:</a:t>
            </a:r>
          </a:p>
          <a:p>
            <a:pPr algn="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HP: 081212862814</a:t>
            </a:r>
          </a:p>
          <a:p>
            <a:pPr algn="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E-mail: </a:t>
            </a:r>
            <a:r>
              <a:rPr lang="en-US" sz="1600" b="1" dirty="0" smtClean="0">
                <a:latin typeface="Arial" pitchFamily="34" charset="0"/>
                <a:cs typeface="Arial" pitchFamily="34" charset="0"/>
                <a:hlinkClick r:id="rId2"/>
              </a:rPr>
              <a:t>sugi@bps.go.id</a:t>
            </a:r>
            <a:endParaRPr lang="en-US" sz="1600" b="1" dirty="0" smtClean="0">
              <a:latin typeface="Arial" pitchFamily="34" charset="0"/>
              <a:cs typeface="Arial" pitchFamily="34" charset="0"/>
            </a:endParaRPr>
          </a:p>
          <a:p>
            <a:pPr algn="r"/>
            <a:r>
              <a:rPr lang="en-ID" sz="1600" b="1" dirty="0" smtClean="0">
                <a:latin typeface="Arial" pitchFamily="34" charset="0"/>
                <a:cs typeface="Arial" pitchFamily="34" charset="0"/>
              </a:rPr>
              <a:t>NIP 19690810199211 1 001</a:t>
            </a:r>
          </a:p>
          <a:p>
            <a:pPr algn="r"/>
            <a:r>
              <a:rPr lang="en-ID" sz="1600" b="1" dirty="0" err="1" smtClean="0">
                <a:latin typeface="Arial" pitchFamily="34" charset="0"/>
                <a:cs typeface="Arial" pitchFamily="34" charset="0"/>
              </a:rPr>
              <a:t>Alamat</a:t>
            </a:r>
            <a:r>
              <a:rPr lang="en-ID" sz="1600" b="1" dirty="0" smtClean="0">
                <a:latin typeface="Arial" pitchFamily="34" charset="0"/>
                <a:cs typeface="Arial" pitchFamily="34" charset="0"/>
              </a:rPr>
              <a:t> Kantor: </a:t>
            </a:r>
            <a:r>
              <a:rPr lang="en-ID" sz="1600" b="1" dirty="0" err="1" smtClean="0">
                <a:latin typeface="Arial" pitchFamily="34" charset="0"/>
                <a:cs typeface="Arial" pitchFamily="34" charset="0"/>
              </a:rPr>
              <a:t>Pusdiklat</a:t>
            </a:r>
            <a:r>
              <a:rPr lang="en-ID" sz="1600" b="1" dirty="0" smtClean="0">
                <a:latin typeface="Arial" pitchFamily="34" charset="0"/>
                <a:cs typeface="Arial" pitchFamily="34" charset="0"/>
              </a:rPr>
              <a:t> BPS</a:t>
            </a:r>
          </a:p>
          <a:p>
            <a:pPr algn="r"/>
            <a:r>
              <a:rPr lang="en-ID" sz="1600" b="1" dirty="0" err="1" smtClean="0">
                <a:latin typeface="Arial" pitchFamily="34" charset="0"/>
                <a:cs typeface="Arial" pitchFamily="34" charset="0"/>
              </a:rPr>
              <a:t>Alamat</a:t>
            </a:r>
            <a:r>
              <a:rPr lang="en-ID" sz="16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ID" sz="1600" b="1" dirty="0" err="1" smtClean="0">
                <a:latin typeface="Arial" pitchFamily="34" charset="0"/>
                <a:cs typeface="Arial" pitchFamily="34" charset="0"/>
              </a:rPr>
              <a:t>Rumah</a:t>
            </a:r>
            <a:r>
              <a:rPr lang="en-ID" sz="1600" b="1" dirty="0" smtClean="0">
                <a:latin typeface="Arial" pitchFamily="34" charset="0"/>
                <a:cs typeface="Arial" pitchFamily="34" charset="0"/>
              </a:rPr>
              <a:t>: Vila </a:t>
            </a:r>
            <a:r>
              <a:rPr lang="en-ID" sz="1600" b="1" dirty="0" err="1" smtClean="0">
                <a:latin typeface="Arial" pitchFamily="34" charset="0"/>
                <a:cs typeface="Arial" pitchFamily="34" charset="0"/>
              </a:rPr>
              <a:t>Pabuaran</a:t>
            </a:r>
            <a:r>
              <a:rPr lang="en-ID" sz="1600" b="1" dirty="0" smtClean="0">
                <a:latin typeface="Arial" pitchFamily="34" charset="0"/>
                <a:cs typeface="Arial" pitchFamily="34" charset="0"/>
              </a:rPr>
              <a:t> Indah,</a:t>
            </a:r>
            <a:endParaRPr lang="id-ID" sz="1600" b="1" dirty="0" smtClean="0">
              <a:latin typeface="Arial" pitchFamily="34" charset="0"/>
              <a:cs typeface="Arial" pitchFamily="34" charset="0"/>
            </a:endParaRPr>
          </a:p>
          <a:p>
            <a:pPr algn="r"/>
            <a:r>
              <a:rPr lang="id-ID" sz="1600" b="1" dirty="0" smtClean="0">
                <a:latin typeface="Arial" pitchFamily="34" charset="0"/>
                <a:cs typeface="Arial" pitchFamily="34" charset="0"/>
              </a:rPr>
              <a:t>JL. Pradana VI, No. 24-26</a:t>
            </a:r>
            <a:r>
              <a:rPr lang="en-ID" sz="1600" b="1" dirty="0" smtClean="0">
                <a:latin typeface="Arial" pitchFamily="34" charset="0"/>
                <a:cs typeface="Arial" pitchFamily="34" charset="0"/>
              </a:rPr>
              <a:t> Bogor</a:t>
            </a:r>
            <a:endParaRPr lang="en-US" sz="1600" b="1" dirty="0" smtClean="0">
              <a:latin typeface="Arial" pitchFamily="34" charset="0"/>
              <a:cs typeface="Arial" pitchFamily="34" charset="0"/>
            </a:endParaRPr>
          </a:p>
          <a:p>
            <a:pPr algn="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68231"/>
            <a:ext cx="2630214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7704" y="76200"/>
            <a:ext cx="4721696" cy="58477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id-ID" sz="3200" b="1" dirty="0" smtClean="0"/>
              <a:t>CURRICULUM VITAE</a:t>
            </a:r>
            <a:endParaRPr lang="id-ID" sz="3200" b="1" dirty="0"/>
          </a:p>
        </p:txBody>
      </p:sp>
    </p:spTree>
    <p:extLst>
      <p:ext uri="{BB962C8B-B14F-4D97-AF65-F5344CB8AC3E}">
        <p14:creationId xmlns:p14="http://schemas.microsoft.com/office/powerpoint/2010/main" val="36945645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 descr="SALAMAN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 bwMode="auto">
          <a:xfrm>
            <a:off x="762000" y="2667000"/>
            <a:ext cx="6934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lang="en-US" sz="4800" b="1" smtClean="0">
                <a:solidFill>
                  <a:sysClr val="window" lastClr="FFFFFF"/>
                </a:solidFill>
                <a:effectLst>
                  <a:glow rad="101600">
                    <a:srgbClr val="EEECE1">
                      <a:lumMod val="50000"/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DEFINISI  KORUPSI</a:t>
            </a:r>
            <a:endParaRPr lang="en-US" sz="4800" b="1" dirty="0">
              <a:solidFill>
                <a:sysClr val="window" lastClr="FFFFFF"/>
              </a:solidFill>
              <a:effectLst>
                <a:glow rad="101600">
                  <a:srgbClr val="EEECE1">
                    <a:lumMod val="50000"/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84080-355B-482B-BC99-A3F5FA84AFF5}" type="datetime1">
              <a:rPr lang="en-US" smtClean="0">
                <a:solidFill>
                  <a:srgbClr val="775F55"/>
                </a:solidFill>
              </a:rPr>
              <a:t>1/5/2020</a:t>
            </a:fld>
            <a:endParaRPr lang="en-US">
              <a:solidFill>
                <a:srgbClr val="775F55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0BCA2-016C-49E1-A2A2-016E4D73C60A}" type="slidenum">
              <a:rPr lang="en-US" smtClean="0">
                <a:solidFill>
                  <a:srgbClr val="775F55"/>
                </a:solidFill>
              </a:rPr>
              <a:pPr/>
              <a:t>20</a:t>
            </a:fld>
            <a:endParaRPr lang="en-US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4"/>
            <a:ext cx="9144000" cy="683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5800" y="87493"/>
            <a:ext cx="822960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en-US" sz="2800" dirty="0" err="1">
                <a:solidFill>
                  <a:prstClr val="black"/>
                </a:solidFill>
                <a:latin typeface="Brush Script MT" pitchFamily="66" charset="0"/>
                <a:ea typeface="Times New Roman"/>
                <a:cs typeface="Times New Roman"/>
              </a:rPr>
              <a:t>Unsur</a:t>
            </a:r>
            <a:r>
              <a:rPr lang="en-US" sz="2800" dirty="0">
                <a:solidFill>
                  <a:prstClr val="black"/>
                </a:solidFill>
                <a:latin typeface="Brush Script MT" pitchFamily="66" charset="0"/>
                <a:ea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Brush Script MT" pitchFamily="66" charset="0"/>
                <a:ea typeface="Times New Roman"/>
                <a:cs typeface="Times New Roman"/>
              </a:rPr>
              <a:t>korupsi</a:t>
            </a:r>
            <a:r>
              <a:rPr lang="en-US" sz="2800" dirty="0">
                <a:solidFill>
                  <a:prstClr val="black"/>
                </a:solidFill>
                <a:latin typeface="Brush Script MT" pitchFamily="66" charset="0"/>
                <a:ea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Brush Script MT" pitchFamily="66" charset="0"/>
                <a:ea typeface="Times New Roman"/>
                <a:cs typeface="Times New Roman"/>
              </a:rPr>
              <a:t>dalam</a:t>
            </a:r>
            <a:r>
              <a:rPr lang="en-US" sz="2800" dirty="0">
                <a:solidFill>
                  <a:prstClr val="black"/>
                </a:solidFill>
                <a:latin typeface="Brush Script MT" pitchFamily="66" charset="0"/>
                <a:ea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Brush Script MT" pitchFamily="66" charset="0"/>
                <a:ea typeface="Times New Roman"/>
                <a:cs typeface="Times New Roman"/>
              </a:rPr>
              <a:t>konteks</a:t>
            </a:r>
            <a:r>
              <a:rPr lang="en-US" sz="2800" dirty="0">
                <a:solidFill>
                  <a:prstClr val="black"/>
                </a:solidFill>
                <a:latin typeface="Brush Script MT" pitchFamily="66" charset="0"/>
                <a:ea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Brush Script MT" pitchFamily="66" charset="0"/>
                <a:ea typeface="Times New Roman"/>
                <a:cs typeface="Times New Roman"/>
              </a:rPr>
              <a:t>administrasi</a:t>
            </a:r>
            <a:r>
              <a:rPr lang="en-US" sz="2800" dirty="0">
                <a:solidFill>
                  <a:prstClr val="black"/>
                </a:solidFill>
                <a:latin typeface="Brush Script MT" pitchFamily="66" charset="0"/>
                <a:ea typeface="Times New Roman"/>
                <a:cs typeface="Times New Roman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Brush Script MT" pitchFamily="66" charset="0"/>
                <a:ea typeface="Times New Roman"/>
                <a:cs typeface="Times New Roman"/>
              </a:rPr>
              <a:t>publik</a:t>
            </a:r>
            <a:r>
              <a:rPr lang="en-US" sz="3200" dirty="0">
                <a:solidFill>
                  <a:prstClr val="black"/>
                </a:solidFill>
                <a:ea typeface="Times New Roman"/>
                <a:cs typeface="Times New Roman"/>
              </a:rPr>
              <a:t>:</a:t>
            </a: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id-ID" sz="3200" dirty="0">
                <a:solidFill>
                  <a:prstClr val="black"/>
                </a:solidFill>
                <a:ea typeface="Times New Roman"/>
                <a:cs typeface="Times New Roman"/>
              </a:rPr>
              <a:t>“</a:t>
            </a:r>
            <a:r>
              <a:rPr lang="id-ID" sz="3200" b="1" dirty="0">
                <a:solidFill>
                  <a:prstClr val="black"/>
                </a:solidFill>
                <a:ea typeface="Times New Roman"/>
                <a:cs typeface="Times New Roman"/>
              </a:rPr>
              <a:t>Misuse</a:t>
            </a:r>
            <a:r>
              <a:rPr lang="id-ID" sz="3200" dirty="0">
                <a:solidFill>
                  <a:prstClr val="black"/>
                </a:solidFill>
                <a:ea typeface="Times New Roman"/>
                <a:cs typeface="Times New Roman"/>
              </a:rPr>
              <a:t> of </a:t>
            </a:r>
            <a:r>
              <a:rPr lang="id-ID" sz="3200" b="1" dirty="0">
                <a:solidFill>
                  <a:prstClr val="black"/>
                </a:solidFill>
                <a:ea typeface="Times New Roman"/>
                <a:cs typeface="Times New Roman"/>
              </a:rPr>
              <a:t>entrusted power</a:t>
            </a:r>
            <a:r>
              <a:rPr lang="id-ID" sz="3200" dirty="0">
                <a:solidFill>
                  <a:prstClr val="black"/>
                </a:solidFill>
                <a:ea typeface="Times New Roman"/>
                <a:cs typeface="Times New Roman"/>
              </a:rPr>
              <a:t> for </a:t>
            </a:r>
            <a:r>
              <a:rPr lang="id-ID" sz="3200" b="1" dirty="0">
                <a:solidFill>
                  <a:prstClr val="black"/>
                </a:solidFill>
                <a:ea typeface="Times New Roman"/>
                <a:cs typeface="Times New Roman"/>
              </a:rPr>
              <a:t>personal gain</a:t>
            </a:r>
            <a:r>
              <a:rPr lang="id-ID" sz="3200" dirty="0">
                <a:solidFill>
                  <a:prstClr val="black"/>
                </a:solidFill>
                <a:ea typeface="Times New Roman"/>
                <a:cs typeface="Times New Roman"/>
              </a:rPr>
              <a:t>”</a:t>
            </a:r>
            <a:endParaRPr lang="en-US" sz="3200" dirty="0">
              <a:solidFill>
                <a:prstClr val="black"/>
              </a:solidFill>
              <a:ea typeface="Times New Roman"/>
              <a:cs typeface="Times New Roman"/>
            </a:endParaRP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en-US" sz="3200" dirty="0" err="1">
                <a:solidFill>
                  <a:prstClr val="black"/>
                </a:solidFill>
                <a:ea typeface="Times New Roman"/>
                <a:cs typeface="Times New Roman"/>
              </a:rPr>
              <a:t>Penyalahgunaan</a:t>
            </a:r>
            <a:r>
              <a:rPr lang="en-US" sz="3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3200" dirty="0" err="1">
                <a:solidFill>
                  <a:prstClr val="black"/>
                </a:solidFill>
                <a:ea typeface="Times New Roman"/>
                <a:cs typeface="Times New Roman"/>
              </a:rPr>
              <a:t>kekuasaan</a:t>
            </a:r>
            <a:r>
              <a:rPr lang="en-US" sz="3200" dirty="0">
                <a:solidFill>
                  <a:prstClr val="black"/>
                </a:solidFill>
                <a:ea typeface="Times New Roman"/>
                <a:cs typeface="Times New Roman"/>
              </a:rPr>
              <a:t>/</a:t>
            </a:r>
            <a:r>
              <a:rPr lang="en-US" sz="3200" dirty="0" err="1">
                <a:solidFill>
                  <a:prstClr val="black"/>
                </a:solidFill>
                <a:ea typeface="Times New Roman"/>
                <a:cs typeface="Times New Roman"/>
              </a:rPr>
              <a:t>kewenangan</a:t>
            </a:r>
            <a:r>
              <a:rPr lang="en-US" sz="3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3200" dirty="0" err="1">
                <a:solidFill>
                  <a:prstClr val="black"/>
                </a:solidFill>
                <a:ea typeface="Times New Roman"/>
                <a:cs typeface="Times New Roman"/>
              </a:rPr>
              <a:t>bagi</a:t>
            </a:r>
            <a:r>
              <a:rPr lang="en-US" sz="3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3200" dirty="0" err="1">
                <a:solidFill>
                  <a:prstClr val="black"/>
                </a:solidFill>
                <a:ea typeface="Times New Roman"/>
                <a:cs typeface="Times New Roman"/>
              </a:rPr>
              <a:t>keuntungan</a:t>
            </a:r>
            <a:r>
              <a:rPr lang="en-US" sz="3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3200" dirty="0" err="1">
                <a:solidFill>
                  <a:prstClr val="black"/>
                </a:solidFill>
                <a:ea typeface="Times New Roman"/>
                <a:cs typeface="Times New Roman"/>
              </a:rPr>
              <a:t>pribadi</a:t>
            </a:r>
            <a:endParaRPr lang="en-US" sz="3200" dirty="0">
              <a:solidFill>
                <a:prstClr val="black"/>
              </a:solidFill>
              <a:ea typeface="Times New Roman"/>
              <a:cs typeface="Times New Roman"/>
            </a:endParaRPr>
          </a:p>
          <a:p>
            <a:pPr algn="r">
              <a:lnSpc>
                <a:spcPct val="115000"/>
              </a:lnSpc>
              <a:spcAft>
                <a:spcPts val="1000"/>
              </a:spcAft>
            </a:pPr>
            <a:r>
              <a:rPr lang="en-US" sz="3200" dirty="0">
                <a:solidFill>
                  <a:prstClr val="black"/>
                </a:solidFill>
                <a:ea typeface="Times New Roman"/>
                <a:cs typeface="Times New Roman"/>
              </a:rPr>
              <a:t>(UNDP, 2008)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603A4-AD87-408A-BB2D-31AFCB6BBE2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59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39"/>
            <a:ext cx="9144000" cy="6827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19200" y="809042"/>
            <a:ext cx="7696200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dirty="0" err="1">
                <a:solidFill>
                  <a:prstClr val="black"/>
                </a:solidFill>
                <a:ea typeface="Times New Roman"/>
                <a:cs typeface="Times New Roman"/>
              </a:rPr>
              <a:t>Rumus</a:t>
            </a:r>
            <a:r>
              <a:rPr lang="en-US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dirty="0" err="1">
                <a:solidFill>
                  <a:prstClr val="black"/>
                </a:solidFill>
                <a:ea typeface="Times New Roman"/>
                <a:cs typeface="Times New Roman"/>
              </a:rPr>
              <a:t>Korupsi</a:t>
            </a:r>
            <a:r>
              <a:rPr lang="en-US" dirty="0">
                <a:solidFill>
                  <a:prstClr val="black"/>
                </a:solidFill>
                <a:ea typeface="Times New Roman"/>
                <a:cs typeface="Times New Roman"/>
              </a:rPr>
              <a:t> (</a:t>
            </a:r>
            <a:r>
              <a:rPr lang="id-ID" dirty="0">
                <a:solidFill>
                  <a:prstClr val="black"/>
                </a:solidFill>
                <a:ea typeface="Times New Roman"/>
                <a:cs typeface="Times New Roman"/>
              </a:rPr>
              <a:t>Robert Klitgaard</a:t>
            </a:r>
            <a:r>
              <a:rPr lang="en-US" dirty="0">
                <a:solidFill>
                  <a:prstClr val="black"/>
                </a:solidFill>
                <a:ea typeface="Times New Roman"/>
                <a:cs typeface="Times New Roman"/>
              </a:rPr>
              <a:t>):</a:t>
            </a:r>
          </a:p>
          <a:p>
            <a:pPr algn="ctr">
              <a:lnSpc>
                <a:spcPct val="115000"/>
              </a:lnSpc>
            </a:pPr>
            <a:r>
              <a:rPr lang="id-ID" sz="2800" b="1" dirty="0">
                <a:solidFill>
                  <a:prstClr val="black"/>
                </a:solidFill>
                <a:ea typeface="Times New Roman"/>
                <a:cs typeface="Times New Roman"/>
              </a:rPr>
              <a:t>Monopoly + Discretion – Accountability = </a:t>
            </a:r>
            <a:r>
              <a:rPr lang="id-ID" sz="4000" b="1" dirty="0">
                <a:solidFill>
                  <a:prstClr val="black"/>
                </a:solidFill>
                <a:ea typeface="Times New Roman"/>
                <a:cs typeface="Times New Roman"/>
              </a:rPr>
              <a:t>Corruption</a:t>
            </a:r>
            <a:endParaRPr lang="en-US" sz="4000" b="1" dirty="0">
              <a:solidFill>
                <a:prstClr val="black"/>
              </a:solidFill>
              <a:ea typeface="Times New Roman"/>
              <a:cs typeface="Times New Roman"/>
            </a:endParaRPr>
          </a:p>
          <a:p>
            <a:pPr algn="r">
              <a:lnSpc>
                <a:spcPct val="115000"/>
              </a:lnSpc>
            </a:pPr>
            <a:endParaRPr lang="id-ID" sz="1200" b="1" dirty="0" smtClean="0">
              <a:solidFill>
                <a:prstClr val="black"/>
              </a:solidFill>
              <a:ea typeface="Times New Roman"/>
              <a:cs typeface="Times New Roman"/>
            </a:endParaRPr>
          </a:p>
          <a:p>
            <a:pPr algn="r">
              <a:lnSpc>
                <a:spcPct val="115000"/>
              </a:lnSpc>
            </a:pPr>
            <a:r>
              <a:rPr lang="id-ID" sz="1200" b="1" dirty="0" smtClean="0">
                <a:solidFill>
                  <a:prstClr val="black"/>
                </a:solidFill>
                <a:ea typeface="Times New Roman"/>
                <a:cs typeface="Times New Roman"/>
              </a:rPr>
              <a:t>Monopoly</a:t>
            </a:r>
            <a:r>
              <a:rPr lang="id-ID" sz="1200" dirty="0">
                <a:solidFill>
                  <a:prstClr val="black"/>
                </a:solidFill>
                <a:ea typeface="Times New Roman"/>
                <a:cs typeface="Times New Roman"/>
              </a:rPr>
              <a:t>: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faktor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dari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lingkungan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yg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lebih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luas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yang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memungkinkan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seseorang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endParaRPr lang="id-ID" sz="1200" dirty="0" smtClean="0">
              <a:solidFill>
                <a:prstClr val="black"/>
              </a:solidFill>
              <a:ea typeface="Times New Roman"/>
              <a:cs typeface="Times New Roman"/>
            </a:endParaRPr>
          </a:p>
          <a:p>
            <a:pPr algn="r">
              <a:lnSpc>
                <a:spcPct val="115000"/>
              </a:lnSpc>
            </a:pPr>
            <a:r>
              <a:rPr lang="en-US" sz="1200" dirty="0" err="1" smtClean="0">
                <a:solidFill>
                  <a:prstClr val="black"/>
                </a:solidFill>
                <a:ea typeface="Times New Roman"/>
                <a:cs typeface="Times New Roman"/>
              </a:rPr>
              <a:t>mengendalikan</a:t>
            </a:r>
            <a:r>
              <a:rPr lang="en-US" sz="1200" dirty="0" smtClean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penyediaan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pelayanan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publik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.</a:t>
            </a:r>
          </a:p>
          <a:p>
            <a:pPr algn="r">
              <a:lnSpc>
                <a:spcPct val="115000"/>
              </a:lnSpc>
            </a:pPr>
            <a:r>
              <a:rPr lang="id-ID" sz="1200" b="1" dirty="0">
                <a:solidFill>
                  <a:prstClr val="black"/>
                </a:solidFill>
                <a:ea typeface="Times New Roman"/>
                <a:cs typeface="Times New Roman"/>
              </a:rPr>
              <a:t>Discretion</a:t>
            </a:r>
            <a:r>
              <a:rPr lang="id-ID" sz="1200" dirty="0">
                <a:solidFill>
                  <a:prstClr val="black"/>
                </a:solidFill>
                <a:ea typeface="Times New Roman"/>
                <a:cs typeface="Times New Roman"/>
              </a:rPr>
              <a:t>: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kekuasaan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/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kewenangan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yang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dimiliki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seseorang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untuk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menyalahi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posisi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monopoli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.</a:t>
            </a:r>
          </a:p>
          <a:p>
            <a:pPr algn="r">
              <a:lnSpc>
                <a:spcPct val="115000"/>
              </a:lnSpc>
            </a:pPr>
            <a:r>
              <a:rPr lang="id-ID" sz="1200" b="1" dirty="0" smtClean="0">
                <a:solidFill>
                  <a:prstClr val="black"/>
                </a:solidFill>
                <a:ea typeface="Times New Roman"/>
                <a:cs typeface="Times New Roman"/>
              </a:rPr>
              <a:t>Accountability</a:t>
            </a:r>
            <a:r>
              <a:rPr lang="id-ID" sz="1200" dirty="0" smtClean="0">
                <a:solidFill>
                  <a:prstClr val="black"/>
                </a:solidFill>
                <a:ea typeface="Times New Roman"/>
                <a:cs typeface="Times New Roman"/>
              </a:rPr>
              <a:t>: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mengacu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pada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kendali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dalam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organisasi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yg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dapat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membatasi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penggunaan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Times New Roman"/>
                <a:cs typeface="Times New Roman"/>
              </a:rPr>
              <a:t>diskresi</a:t>
            </a:r>
            <a:r>
              <a:rPr lang="en-US" sz="1200" dirty="0">
                <a:solidFill>
                  <a:prstClr val="black"/>
                </a:solidFill>
                <a:ea typeface="Times New Roman"/>
                <a:cs typeface="Times New Roman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ea typeface="Times New Roman"/>
                <a:cs typeface="Times New Roman"/>
              </a:rPr>
              <a:t>seseorang</a:t>
            </a:r>
            <a:r>
              <a:rPr lang="id-ID" sz="1200" dirty="0" smtClean="0">
                <a:solidFill>
                  <a:prstClr val="black"/>
                </a:solidFill>
                <a:ea typeface="Times New Roman"/>
                <a:cs typeface="Times New Roman"/>
              </a:rPr>
              <a:t>.</a:t>
            </a:r>
            <a:endParaRPr lang="en-US" sz="1200" dirty="0">
              <a:solidFill>
                <a:prstClr val="black"/>
              </a:solidFill>
              <a:ea typeface="Times New Roman"/>
              <a:cs typeface="Times New Roman"/>
            </a:endParaRPr>
          </a:p>
          <a:p>
            <a:pPr algn="r">
              <a:lnSpc>
                <a:spcPct val="115000"/>
              </a:lnSpc>
            </a:pPr>
            <a:endParaRPr lang="en-US" dirty="0">
              <a:solidFill>
                <a:prstClr val="black"/>
              </a:solidFill>
              <a:ea typeface="Times New Roman"/>
              <a:cs typeface="Times New Roman"/>
            </a:endParaRPr>
          </a:p>
          <a:p>
            <a:pPr algn="r">
              <a:lnSpc>
                <a:spcPct val="115000"/>
              </a:lnSpc>
            </a:pPr>
            <a:r>
              <a:rPr lang="en-US" sz="2400" b="1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peluang</a:t>
            </a:r>
            <a:r>
              <a:rPr lang="en-US" sz="2400" b="1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korupsi</a:t>
            </a:r>
            <a:r>
              <a:rPr lang="en-US" sz="2400" b="1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muncul</a:t>
            </a:r>
            <a:r>
              <a:rPr lang="en-US" sz="2400" b="1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karena</a:t>
            </a:r>
            <a:r>
              <a:rPr lang="en-US" sz="2400" b="1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adanya</a:t>
            </a:r>
            <a:r>
              <a:rPr lang="en-US" sz="2400" b="1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monopoli</a:t>
            </a:r>
            <a:r>
              <a:rPr lang="en-US" sz="2400" b="1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kekuasaan</a:t>
            </a:r>
            <a:r>
              <a:rPr lang="en-US" sz="2400" b="1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400" b="1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didukung</a:t>
            </a:r>
            <a:r>
              <a:rPr lang="en-US" sz="2400" b="1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oleh</a:t>
            </a:r>
            <a:r>
              <a:rPr lang="en-US" sz="2400" b="1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adanya</a:t>
            </a:r>
            <a:r>
              <a:rPr lang="en-US" sz="2400" b="1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kewenangan</a:t>
            </a:r>
            <a:r>
              <a:rPr lang="en-US" sz="2400" b="1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sz="2400" b="1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mengambil</a:t>
            </a:r>
            <a:r>
              <a:rPr lang="en-US" sz="2400" b="1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keputusan</a:t>
            </a:r>
            <a:r>
              <a:rPr lang="en-US" sz="2400" b="1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400" b="1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namun</a:t>
            </a:r>
            <a:r>
              <a:rPr lang="en-US" sz="2400" b="1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sz="2400" b="1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ada</a:t>
            </a:r>
            <a:r>
              <a:rPr lang="en-US" sz="2400" b="1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pertanggungjawaban</a:t>
            </a:r>
            <a:endParaRPr lang="en-US" sz="2400" b="1" dirty="0">
              <a:solidFill>
                <a:prstClr val="black"/>
              </a:solidFill>
              <a:ea typeface="Times New Roman"/>
              <a:cs typeface="Times New Roman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ABCAA-BDC6-47F3-A36C-62748A7C71D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Latsar CPNS Kemenkumham 2017                                      richard pantun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17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073969-CF66-4258-ACCD-9A6200F3A5A4}" type="datetime1">
              <a:rPr lang="en-US" smtClean="0">
                <a:solidFill>
                  <a:prstClr val="white">
                    <a:shade val="50000"/>
                  </a:prstClr>
                </a:solidFill>
              </a:rPr>
              <a:t>1/5/2020</a:t>
            </a:fld>
            <a:endParaRPr lang="id-ID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8BD882-1F79-400E-A6EE-9D70B43B8C2D}" type="slidenum">
              <a:rPr lang="id-ID" smtClean="0">
                <a:solidFill>
                  <a:prstClr val="white">
                    <a:shade val="50000"/>
                  </a:prstClr>
                </a:solidFill>
              </a:rPr>
              <a:pPr>
                <a:defRPr/>
              </a:pPr>
              <a:t>23</a:t>
            </a:fld>
            <a:endParaRPr lang="id-ID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7800975" cy="1096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DELIK-DELIK TINDAK PIDANA KORUPSI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447800"/>
            <a:ext cx="8715375" cy="5105400"/>
          </a:xfrm>
        </p:spPr>
        <p:txBody>
          <a:bodyPr/>
          <a:lstStyle/>
          <a:p>
            <a:pPr marL="1066800" indent="-533400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b="1" dirty="0" smtClean="0"/>
              <a:t>1</a:t>
            </a:r>
            <a:r>
              <a:rPr lang="en-US" sz="1800" b="1" dirty="0" smtClean="0"/>
              <a:t>.	</a:t>
            </a:r>
            <a:r>
              <a:rPr lang="en-US" sz="2400" b="1" dirty="0" err="1" smtClean="0"/>
              <a:t>Pemberian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suap</a:t>
            </a:r>
            <a:r>
              <a:rPr lang="en-US" sz="2400" b="1" dirty="0" smtClean="0"/>
              <a:t> / </a:t>
            </a:r>
            <a:r>
              <a:rPr lang="en-US" sz="2400" b="1" dirty="0" err="1" smtClean="0"/>
              <a:t>sogok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(Bribery)</a:t>
            </a:r>
          </a:p>
          <a:p>
            <a:pPr marL="1449388" lvl="1" indent="-457200" eaLnBrk="1" hangingPunct="1">
              <a:lnSpc>
                <a:spcPct val="80000"/>
              </a:lnSpc>
              <a:buFontTx/>
              <a:buChar char="•"/>
            </a:pPr>
            <a:r>
              <a:rPr lang="en-US" dirty="0" err="1" smtClean="0"/>
              <a:t>Menyuap</a:t>
            </a:r>
            <a:r>
              <a:rPr lang="en-US" dirty="0" smtClean="0"/>
              <a:t> PNS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penyelenggara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endParaRPr lang="en-US" dirty="0" smtClean="0"/>
          </a:p>
          <a:p>
            <a:pPr marL="1449388" lvl="1" indent="-457200" eaLnBrk="1" hangingPunct="1">
              <a:lnSpc>
                <a:spcPct val="80000"/>
              </a:lnSpc>
              <a:buFontTx/>
              <a:buChar char="•"/>
            </a:pPr>
            <a:r>
              <a:rPr lang="en-US" dirty="0" err="1" smtClean="0"/>
              <a:t>Memberi</a:t>
            </a:r>
            <a:r>
              <a:rPr lang="en-US" dirty="0" smtClean="0"/>
              <a:t> </a:t>
            </a:r>
            <a:r>
              <a:rPr lang="en-US" dirty="0" err="1" smtClean="0"/>
              <a:t>hadiah</a:t>
            </a:r>
            <a:endParaRPr lang="en-US" dirty="0" smtClean="0"/>
          </a:p>
          <a:p>
            <a:pPr marL="1449388" lvl="1" indent="-457200" eaLnBrk="1" hangingPunct="1">
              <a:lnSpc>
                <a:spcPct val="80000"/>
              </a:lnSpc>
              <a:buFontTx/>
              <a:buChar char="•"/>
            </a:pPr>
            <a:r>
              <a:rPr lang="en-US" dirty="0" err="1" smtClean="0"/>
              <a:t>Menerima</a:t>
            </a:r>
            <a:r>
              <a:rPr lang="en-US" dirty="0" smtClean="0"/>
              <a:t> </a:t>
            </a:r>
            <a:r>
              <a:rPr lang="en-US" dirty="0" err="1" smtClean="0"/>
              <a:t>suap</a:t>
            </a:r>
            <a:endParaRPr lang="en-US" dirty="0" smtClean="0"/>
          </a:p>
          <a:p>
            <a:pPr marL="1449388" lvl="1" indent="-457200" eaLnBrk="1" hangingPunct="1">
              <a:lnSpc>
                <a:spcPct val="80000"/>
              </a:lnSpc>
              <a:buFontTx/>
              <a:buChar char="•"/>
            </a:pPr>
            <a:r>
              <a:rPr lang="en-US" dirty="0" err="1" smtClean="0"/>
              <a:t>Menerima</a:t>
            </a:r>
            <a:r>
              <a:rPr lang="en-US" dirty="0" smtClean="0"/>
              <a:t> </a:t>
            </a:r>
            <a:r>
              <a:rPr lang="en-US" dirty="0" err="1" smtClean="0"/>
              <a:t>hadiah</a:t>
            </a:r>
            <a:r>
              <a:rPr lang="en-US" dirty="0" smtClean="0"/>
              <a:t> yang </a:t>
            </a:r>
            <a:r>
              <a:rPr lang="en-US" dirty="0" err="1" smtClean="0"/>
              <a:t>berhubungan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jabatannya</a:t>
            </a:r>
            <a:endParaRPr lang="en-US" dirty="0" smtClean="0"/>
          </a:p>
          <a:p>
            <a:pPr marL="1449388" lvl="1" indent="-457200" eaLnBrk="1" hangingPunct="1">
              <a:lnSpc>
                <a:spcPct val="80000"/>
              </a:lnSpc>
              <a:buFontTx/>
              <a:buNone/>
            </a:pPr>
            <a:endParaRPr lang="en-US" sz="2000" b="1" dirty="0" smtClean="0"/>
          </a:p>
          <a:p>
            <a:pPr marL="1066800" indent="-533400" eaLnBrk="1" hangingPunct="1">
              <a:lnSpc>
                <a:spcPct val="80000"/>
              </a:lnSpc>
              <a:buClr>
                <a:schemeClr val="tx1"/>
              </a:buClr>
              <a:buFontTx/>
              <a:buNone/>
            </a:pPr>
            <a:r>
              <a:rPr lang="en-US" sz="2400" b="1" dirty="0" smtClean="0"/>
              <a:t>2.	</a:t>
            </a:r>
            <a:r>
              <a:rPr lang="en-US" sz="2400" b="1" dirty="0" err="1" smtClean="0"/>
              <a:t>Penggelapan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dalam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jabatan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(Embezzlement)</a:t>
            </a:r>
          </a:p>
          <a:p>
            <a:pPr marL="1449388" lvl="1" indent="-457200" eaLnBrk="1" hangingPunct="1">
              <a:lnSpc>
                <a:spcPct val="80000"/>
              </a:lnSpc>
              <a:buFontTx/>
              <a:buChar char="•"/>
            </a:pPr>
            <a:r>
              <a:rPr lang="en-US" dirty="0" err="1" smtClean="0"/>
              <a:t>Penggelapan</a:t>
            </a:r>
            <a:r>
              <a:rPr lang="en-US" dirty="0" smtClean="0"/>
              <a:t> </a:t>
            </a:r>
            <a:r>
              <a:rPr lang="en-US" dirty="0" err="1" smtClean="0"/>
              <a:t>uang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membiarkan</a:t>
            </a:r>
            <a:r>
              <a:rPr lang="en-US" dirty="0" smtClean="0"/>
              <a:t> </a:t>
            </a:r>
            <a:r>
              <a:rPr lang="en-US" dirty="0" err="1" smtClean="0"/>
              <a:t>penggelapan</a:t>
            </a:r>
            <a:endParaRPr lang="en-US" dirty="0" smtClean="0"/>
          </a:p>
          <a:p>
            <a:pPr marL="1449388" lvl="1" indent="-457200" eaLnBrk="1" hangingPunct="1">
              <a:lnSpc>
                <a:spcPct val="80000"/>
              </a:lnSpc>
              <a:buFontTx/>
              <a:buChar char="•"/>
            </a:pPr>
            <a:r>
              <a:rPr lang="en-US" dirty="0" err="1" smtClean="0"/>
              <a:t>Memalsukan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pemeriksaan</a:t>
            </a:r>
            <a:r>
              <a:rPr lang="en-US" dirty="0" smtClean="0"/>
              <a:t> </a:t>
            </a:r>
            <a:r>
              <a:rPr lang="en-US" dirty="0" err="1" smtClean="0"/>
              <a:t>administrasi</a:t>
            </a:r>
            <a:endParaRPr lang="en-US" dirty="0" smtClean="0"/>
          </a:p>
          <a:p>
            <a:pPr marL="1449388" lvl="1" indent="-457200" eaLnBrk="1" hangingPunct="1">
              <a:lnSpc>
                <a:spcPct val="80000"/>
              </a:lnSpc>
              <a:buFontTx/>
              <a:buChar char="•"/>
            </a:pPr>
            <a:r>
              <a:rPr lang="en-US" dirty="0" err="1" smtClean="0"/>
              <a:t>Merusak</a:t>
            </a:r>
            <a:r>
              <a:rPr lang="en-US" dirty="0" smtClean="0"/>
              <a:t> </a:t>
            </a:r>
            <a:r>
              <a:rPr lang="en-US" dirty="0" err="1" smtClean="0"/>
              <a:t>barang</a:t>
            </a:r>
            <a:r>
              <a:rPr lang="en-US" dirty="0" smtClean="0"/>
              <a:t> </a:t>
            </a:r>
            <a:r>
              <a:rPr lang="en-US" dirty="0" err="1" smtClean="0"/>
              <a:t>bukti</a:t>
            </a:r>
            <a:endParaRPr lang="en-US" dirty="0" smtClean="0"/>
          </a:p>
          <a:p>
            <a:pPr marL="1449388" lvl="1" indent="-457200" eaLnBrk="1" hangingPunct="1">
              <a:lnSpc>
                <a:spcPct val="80000"/>
              </a:lnSpc>
              <a:buFontTx/>
              <a:buChar char="•"/>
            </a:pPr>
            <a:r>
              <a:rPr lang="en-US" dirty="0" err="1" smtClean="0"/>
              <a:t>Membiarkan</a:t>
            </a:r>
            <a:r>
              <a:rPr lang="en-US" dirty="0" smtClean="0"/>
              <a:t> </a:t>
            </a:r>
            <a:r>
              <a:rPr lang="en-US" dirty="0" err="1" smtClean="0"/>
              <a:t>orang</a:t>
            </a:r>
            <a:r>
              <a:rPr lang="en-US" dirty="0" smtClean="0"/>
              <a:t> lain </a:t>
            </a:r>
            <a:r>
              <a:rPr lang="en-US" dirty="0" err="1" smtClean="0"/>
              <a:t>merusak</a:t>
            </a:r>
            <a:r>
              <a:rPr lang="en-US" dirty="0" smtClean="0"/>
              <a:t> </a:t>
            </a:r>
            <a:r>
              <a:rPr lang="en-US" dirty="0" err="1" smtClean="0"/>
              <a:t>barang</a:t>
            </a:r>
            <a:r>
              <a:rPr lang="en-US" dirty="0" smtClean="0"/>
              <a:t> </a:t>
            </a:r>
            <a:r>
              <a:rPr lang="en-US" dirty="0" err="1" smtClean="0"/>
              <a:t>bukti</a:t>
            </a:r>
            <a:r>
              <a:rPr lang="en-US" b="1" dirty="0" smtClean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jabatannya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114674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4C870-C12E-455F-9D14-40A79232F9AC}" type="datetime1">
              <a:rPr lang="en-US" smtClean="0">
                <a:solidFill>
                  <a:prstClr val="white">
                    <a:shade val="50000"/>
                  </a:prstClr>
                </a:solidFill>
              </a:rPr>
              <a:t>1/5/2020</a:t>
            </a:fld>
            <a:endParaRPr lang="id-ID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8BD882-1F79-400E-A6EE-9D70B43B8C2D}" type="slidenum">
              <a:rPr lang="id-ID" smtClean="0">
                <a:solidFill>
                  <a:prstClr val="white">
                    <a:shade val="50000"/>
                  </a:prstClr>
                </a:solidFill>
              </a:rPr>
              <a:pPr>
                <a:defRPr/>
              </a:pPr>
              <a:t>24</a:t>
            </a:fld>
            <a:endParaRPr lang="id-ID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533400"/>
            <a:ext cx="8215313" cy="55626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Tx/>
              <a:buNone/>
            </a:pPr>
            <a:r>
              <a:rPr lang="en-US" b="1" dirty="0" smtClean="0"/>
              <a:t>3. </a:t>
            </a:r>
            <a:r>
              <a:rPr lang="id-ID" b="1" dirty="0" smtClean="0"/>
              <a:t>	</a:t>
            </a:r>
            <a:r>
              <a:rPr lang="en-US" b="1" dirty="0" err="1" smtClean="0"/>
              <a:t>Pemalsuan</a:t>
            </a:r>
            <a:r>
              <a:rPr lang="en-US" b="1" dirty="0" smtClean="0"/>
              <a:t> </a:t>
            </a:r>
            <a:r>
              <a:rPr lang="en-US" b="1" i="1" dirty="0" smtClean="0"/>
              <a:t>(Fraud)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Tx/>
              <a:buNone/>
            </a:pPr>
            <a:r>
              <a:rPr lang="en-US" dirty="0" smtClean="0"/>
              <a:t>	</a:t>
            </a:r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dirty="0" err="1" smtClean="0"/>
              <a:t>tindakan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perilaku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mengelabui</a:t>
            </a:r>
            <a:r>
              <a:rPr lang="en-US" dirty="0" smtClean="0"/>
              <a:t> </a:t>
            </a:r>
            <a:r>
              <a:rPr lang="en-US" dirty="0" err="1" smtClean="0"/>
              <a:t>orang</a:t>
            </a:r>
            <a:r>
              <a:rPr lang="en-US" dirty="0" smtClean="0"/>
              <a:t> lain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organisasi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keuntungan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kepentingan</a:t>
            </a:r>
            <a:r>
              <a:rPr lang="en-US" dirty="0" smtClean="0"/>
              <a:t> </a:t>
            </a:r>
            <a:r>
              <a:rPr lang="en-US" dirty="0" err="1" smtClean="0"/>
              <a:t>dirinya</a:t>
            </a:r>
            <a:r>
              <a:rPr lang="en-US" dirty="0" smtClean="0"/>
              <a:t> </a:t>
            </a:r>
            <a:r>
              <a:rPr lang="en-US" dirty="0" err="1" smtClean="0"/>
              <a:t>sendiri</a:t>
            </a:r>
            <a:r>
              <a:rPr lang="en-US" dirty="0" smtClean="0"/>
              <a:t> </a:t>
            </a:r>
            <a:r>
              <a:rPr lang="en-US" dirty="0" err="1" smtClean="0"/>
              <a:t>maupun</a:t>
            </a:r>
            <a:r>
              <a:rPr lang="en-US" dirty="0" smtClean="0"/>
              <a:t> </a:t>
            </a:r>
            <a:r>
              <a:rPr lang="en-US" dirty="0" err="1" smtClean="0"/>
              <a:t>orang</a:t>
            </a:r>
            <a:r>
              <a:rPr lang="en-US" dirty="0" smtClean="0"/>
              <a:t> lain.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Tx/>
              <a:buNone/>
            </a:pPr>
            <a:endParaRPr lang="en-US" dirty="0" smtClean="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b="1" dirty="0" smtClean="0"/>
              <a:t>4.	</a:t>
            </a:r>
            <a:r>
              <a:rPr lang="en-US" b="1" dirty="0" err="1" smtClean="0"/>
              <a:t>Pemerasan</a:t>
            </a:r>
            <a:r>
              <a:rPr lang="en-US" b="1" dirty="0" smtClean="0"/>
              <a:t> </a:t>
            </a:r>
            <a:r>
              <a:rPr lang="en-US" b="1" i="1" dirty="0" smtClean="0"/>
              <a:t>(Extortion)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dirty="0" smtClean="0"/>
              <a:t>	</a:t>
            </a:r>
            <a:r>
              <a:rPr lang="en-US" dirty="0" err="1" smtClean="0"/>
              <a:t>Memaksa</a:t>
            </a:r>
            <a:r>
              <a:rPr lang="en-US" dirty="0" smtClean="0"/>
              <a:t> </a:t>
            </a:r>
            <a:r>
              <a:rPr lang="en-US" dirty="0" err="1" smtClean="0"/>
              <a:t>seseorang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membayar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memberikan</a:t>
            </a:r>
            <a:r>
              <a:rPr lang="en-US" dirty="0" smtClean="0"/>
              <a:t> </a:t>
            </a:r>
            <a:r>
              <a:rPr lang="en-US" dirty="0" err="1" smtClean="0"/>
              <a:t>sejumlah</a:t>
            </a:r>
            <a:r>
              <a:rPr lang="en-US" dirty="0" smtClean="0"/>
              <a:t> </a:t>
            </a:r>
            <a:r>
              <a:rPr lang="en-US" dirty="0" err="1" smtClean="0"/>
              <a:t>uang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barang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lain,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ganti</a:t>
            </a:r>
            <a:r>
              <a:rPr lang="en-US" dirty="0" smtClean="0"/>
              <a:t> 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seorang</a:t>
            </a:r>
            <a:r>
              <a:rPr lang="en-US" dirty="0" smtClean="0"/>
              <a:t> </a:t>
            </a:r>
            <a:r>
              <a:rPr lang="en-US" dirty="0" err="1" smtClean="0"/>
              <a:t>pejabat</a:t>
            </a:r>
            <a:r>
              <a:rPr lang="en-US" dirty="0" smtClean="0"/>
              <a:t> </a:t>
            </a:r>
            <a:r>
              <a:rPr lang="en-US" dirty="0" err="1" smtClean="0"/>
              <a:t>publik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berbuat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berbuat</a:t>
            </a:r>
            <a:r>
              <a:rPr lang="en-US" dirty="0" smtClean="0"/>
              <a:t> </a:t>
            </a:r>
            <a:r>
              <a:rPr lang="en-US" dirty="0" err="1" smtClean="0"/>
              <a:t>sesuatu</a:t>
            </a:r>
            <a:r>
              <a:rPr lang="en-US" dirty="0" smtClean="0"/>
              <a:t>. </a:t>
            </a:r>
            <a:r>
              <a:rPr lang="en-US" dirty="0" err="1" smtClean="0"/>
              <a:t>Perbuatan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diikuti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ancaman</a:t>
            </a:r>
            <a:r>
              <a:rPr lang="en-US" dirty="0" smtClean="0"/>
              <a:t> </a:t>
            </a:r>
            <a:r>
              <a:rPr lang="en-US" dirty="0" err="1" smtClean="0"/>
              <a:t>fisik</a:t>
            </a:r>
            <a:r>
              <a:rPr lang="en-US" dirty="0" smtClean="0"/>
              <a:t> </a:t>
            </a:r>
            <a:r>
              <a:rPr lang="en-US" dirty="0" err="1" smtClean="0"/>
              <a:t>ataupun</a:t>
            </a:r>
            <a:r>
              <a:rPr lang="en-US" dirty="0" smtClean="0"/>
              <a:t> </a:t>
            </a:r>
            <a:r>
              <a:rPr lang="en-US" dirty="0" err="1" smtClean="0"/>
              <a:t>kekerasan</a:t>
            </a:r>
            <a:r>
              <a:rPr lang="en-US" dirty="0" smtClean="0"/>
              <a:t>.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Tx/>
              <a:buAutoNum type="arabicPeriod" startAt="2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306088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8AB347-747E-4A9D-B7D9-433891852BB9}" type="datetime1">
              <a:rPr lang="en-US" smtClean="0">
                <a:solidFill>
                  <a:prstClr val="white">
                    <a:shade val="50000"/>
                  </a:prstClr>
                </a:solidFill>
              </a:rPr>
              <a:t>1/5/2020</a:t>
            </a:fld>
            <a:endParaRPr lang="id-ID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8BD882-1F79-400E-A6EE-9D70B43B8C2D}" type="slidenum">
              <a:rPr lang="id-ID" smtClean="0">
                <a:solidFill>
                  <a:prstClr val="white">
                    <a:shade val="50000"/>
                  </a:prstClr>
                </a:solidFill>
              </a:rPr>
              <a:pPr>
                <a:defRPr/>
              </a:pPr>
              <a:t>25</a:t>
            </a:fld>
            <a:endParaRPr lang="id-ID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785813"/>
            <a:ext cx="8286750" cy="53340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FontTx/>
              <a:buNone/>
            </a:pPr>
            <a:endParaRPr lang="en-US" sz="1200" dirty="0" smtClean="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sz="2400" b="1" dirty="0" smtClean="0"/>
              <a:t>5.</a:t>
            </a:r>
            <a:r>
              <a:rPr lang="en-US" sz="2000" b="1" dirty="0" smtClean="0"/>
              <a:t>	</a:t>
            </a:r>
            <a:r>
              <a:rPr lang="en-US" b="1" dirty="0" err="1" smtClean="0"/>
              <a:t>Penyalahgunaan</a:t>
            </a:r>
            <a:r>
              <a:rPr lang="en-US" b="1" dirty="0" smtClean="0"/>
              <a:t> </a:t>
            </a:r>
            <a:r>
              <a:rPr lang="en-US" b="1" dirty="0" err="1" smtClean="0"/>
              <a:t>Jabatan</a:t>
            </a:r>
            <a:r>
              <a:rPr lang="en-US" b="1" dirty="0" smtClean="0"/>
              <a:t> </a:t>
            </a:r>
            <a:r>
              <a:rPr lang="en-US" b="1" dirty="0" err="1" smtClean="0"/>
              <a:t>atau</a:t>
            </a:r>
            <a:r>
              <a:rPr lang="en-US" b="1" dirty="0" smtClean="0"/>
              <a:t> </a:t>
            </a:r>
            <a:r>
              <a:rPr lang="en-US" b="1" dirty="0" err="1" smtClean="0"/>
              <a:t>Wewenang</a:t>
            </a:r>
            <a:r>
              <a:rPr lang="en-US" b="1" dirty="0" smtClean="0"/>
              <a:t> </a:t>
            </a:r>
            <a:r>
              <a:rPr lang="en-US" b="1" i="1" dirty="0" smtClean="0"/>
              <a:t>(Abuse of Power)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dirty="0" smtClean="0"/>
              <a:t>	</a:t>
            </a:r>
            <a:r>
              <a:rPr lang="en-US" dirty="0" err="1" smtClean="0"/>
              <a:t>Mempergunakan</a:t>
            </a:r>
            <a:r>
              <a:rPr lang="en-US" dirty="0" smtClean="0"/>
              <a:t> </a:t>
            </a:r>
            <a:r>
              <a:rPr lang="en-US" dirty="0" err="1" smtClean="0"/>
              <a:t>kewenangan</a:t>
            </a:r>
            <a:r>
              <a:rPr lang="en-US" dirty="0" smtClean="0"/>
              <a:t> yang </a:t>
            </a:r>
            <a:r>
              <a:rPr lang="en-US" dirty="0" err="1" smtClean="0"/>
              <a:t>dimiliki</a:t>
            </a:r>
            <a:r>
              <a:rPr lang="en-US" dirty="0" smtClean="0"/>
              <a:t>,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tindakan</a:t>
            </a:r>
            <a:r>
              <a:rPr lang="en-US" dirty="0" smtClean="0"/>
              <a:t> yang </a:t>
            </a:r>
            <a:r>
              <a:rPr lang="en-US" dirty="0" err="1" smtClean="0"/>
              <a:t>memihak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kasih</a:t>
            </a:r>
            <a:r>
              <a:rPr lang="en-US" dirty="0" smtClean="0"/>
              <a:t> </a:t>
            </a:r>
            <a:r>
              <a:rPr lang="en-US" dirty="0" err="1" smtClean="0"/>
              <a:t>kepada</a:t>
            </a:r>
            <a:r>
              <a:rPr lang="en-US" dirty="0" smtClean="0"/>
              <a:t> </a:t>
            </a:r>
            <a:r>
              <a:rPr lang="en-US" dirty="0" err="1" smtClean="0"/>
              <a:t>kelompok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perorangan</a:t>
            </a:r>
            <a:r>
              <a:rPr lang="en-US" dirty="0" smtClean="0"/>
              <a:t>, </a:t>
            </a:r>
            <a:r>
              <a:rPr lang="en-US" dirty="0" err="1" smtClean="0"/>
              <a:t>sementara</a:t>
            </a:r>
            <a:r>
              <a:rPr lang="en-US" dirty="0" smtClean="0"/>
              <a:t> </a:t>
            </a:r>
            <a:r>
              <a:rPr lang="en-US" dirty="0" err="1" smtClean="0"/>
              <a:t>bersikap</a:t>
            </a:r>
            <a:r>
              <a:rPr lang="en-US" dirty="0" smtClean="0"/>
              <a:t> </a:t>
            </a:r>
            <a:r>
              <a:rPr lang="en-US" dirty="0" err="1" smtClean="0"/>
              <a:t>diskriminatif</a:t>
            </a:r>
            <a:r>
              <a:rPr lang="en-US" dirty="0" smtClean="0"/>
              <a:t> </a:t>
            </a:r>
            <a:r>
              <a:rPr lang="en-US" dirty="0" err="1" smtClean="0"/>
              <a:t>terhadap</a:t>
            </a:r>
            <a:r>
              <a:rPr lang="en-US" dirty="0" smtClean="0"/>
              <a:t> </a:t>
            </a:r>
            <a:r>
              <a:rPr lang="en-US" dirty="0" err="1" smtClean="0"/>
              <a:t>kelompok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perorangan</a:t>
            </a:r>
            <a:r>
              <a:rPr lang="en-US" dirty="0" smtClean="0"/>
              <a:t> </a:t>
            </a:r>
            <a:r>
              <a:rPr lang="en-US" dirty="0" err="1" smtClean="0"/>
              <a:t>lainnya</a:t>
            </a:r>
            <a:r>
              <a:rPr lang="en-US" dirty="0" smtClean="0"/>
              <a:t>. 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endParaRPr lang="en-US" sz="800" dirty="0" smtClean="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sz="2400" b="1" dirty="0" smtClean="0"/>
              <a:t>6.</a:t>
            </a:r>
            <a:r>
              <a:rPr lang="en-US" sz="2000" b="1" dirty="0" smtClean="0"/>
              <a:t>	</a:t>
            </a:r>
            <a:r>
              <a:rPr lang="en-US" b="1" dirty="0" err="1" smtClean="0"/>
              <a:t>Pilih</a:t>
            </a:r>
            <a:r>
              <a:rPr lang="en-US" b="1" dirty="0" smtClean="0"/>
              <a:t> </a:t>
            </a:r>
            <a:r>
              <a:rPr lang="en-US" b="1" dirty="0" err="1" smtClean="0"/>
              <a:t>Kasih</a:t>
            </a:r>
            <a:r>
              <a:rPr lang="en-US" b="1" dirty="0" smtClean="0"/>
              <a:t> </a:t>
            </a:r>
            <a:r>
              <a:rPr lang="en-US" b="1" i="1" dirty="0" smtClean="0"/>
              <a:t>(Favoritism)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dirty="0" smtClean="0"/>
              <a:t>	</a:t>
            </a:r>
            <a:r>
              <a:rPr lang="en-US" dirty="0" err="1" smtClean="0"/>
              <a:t>Memberikan</a:t>
            </a:r>
            <a:r>
              <a:rPr lang="en-US" dirty="0" smtClean="0"/>
              <a:t> </a:t>
            </a:r>
            <a:r>
              <a:rPr lang="en-US" dirty="0" err="1" smtClean="0"/>
              <a:t>pelayanan</a:t>
            </a:r>
            <a:r>
              <a:rPr lang="en-US" dirty="0" smtClean="0"/>
              <a:t> yang </a:t>
            </a:r>
            <a:r>
              <a:rPr lang="en-US" dirty="0" err="1" smtClean="0"/>
              <a:t>berbeda</a:t>
            </a:r>
            <a:r>
              <a:rPr lang="en-US" dirty="0" smtClean="0"/>
              <a:t> </a:t>
            </a:r>
            <a:r>
              <a:rPr lang="en-US" dirty="0" err="1" smtClean="0"/>
              <a:t>berdasar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alasan</a:t>
            </a:r>
            <a:r>
              <a:rPr lang="en-US" dirty="0" smtClean="0"/>
              <a:t> </a:t>
            </a:r>
            <a:r>
              <a:rPr lang="en-US" dirty="0" err="1" smtClean="0"/>
              <a:t>hubungan</a:t>
            </a:r>
            <a:r>
              <a:rPr lang="en-US" dirty="0" smtClean="0"/>
              <a:t> </a:t>
            </a:r>
            <a:r>
              <a:rPr lang="en-US" dirty="0" err="1" smtClean="0"/>
              <a:t>keluarga</a:t>
            </a:r>
            <a:r>
              <a:rPr lang="en-US" dirty="0" smtClean="0"/>
              <a:t>, </a:t>
            </a:r>
            <a:r>
              <a:rPr lang="en-US" dirty="0" err="1" smtClean="0"/>
              <a:t>afiliasi</a:t>
            </a:r>
            <a:r>
              <a:rPr lang="en-US" dirty="0" smtClean="0"/>
              <a:t> </a:t>
            </a:r>
            <a:r>
              <a:rPr lang="en-US" dirty="0" err="1" smtClean="0"/>
              <a:t>partai</a:t>
            </a:r>
            <a:r>
              <a:rPr lang="en-US" dirty="0" smtClean="0"/>
              <a:t> </a:t>
            </a:r>
            <a:r>
              <a:rPr lang="en-US" dirty="0" err="1" smtClean="0"/>
              <a:t>politik</a:t>
            </a:r>
            <a:r>
              <a:rPr lang="en-US" dirty="0" smtClean="0"/>
              <a:t>, </a:t>
            </a:r>
            <a:r>
              <a:rPr lang="en-US" dirty="0" err="1" smtClean="0"/>
              <a:t>suku</a:t>
            </a:r>
            <a:r>
              <a:rPr lang="en-US" dirty="0" smtClean="0"/>
              <a:t>, agama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golongan</a:t>
            </a:r>
            <a:r>
              <a:rPr lang="en-US" dirty="0" smtClean="0"/>
              <a:t> yang </a:t>
            </a:r>
            <a:r>
              <a:rPr lang="en-US" dirty="0" err="1" smtClean="0"/>
              <a:t>bukan</a:t>
            </a:r>
            <a:r>
              <a:rPr lang="en-US" dirty="0" smtClean="0"/>
              <a:t>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alasan</a:t>
            </a:r>
            <a:r>
              <a:rPr lang="en-US" dirty="0" smtClean="0"/>
              <a:t> </a:t>
            </a:r>
            <a:r>
              <a:rPr lang="en-US" dirty="0" err="1" smtClean="0"/>
              <a:t>obyektif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kemampuan</a:t>
            </a:r>
            <a:r>
              <a:rPr lang="en-US" dirty="0" smtClean="0"/>
              <a:t>, </a:t>
            </a:r>
            <a:r>
              <a:rPr lang="en-US" dirty="0" err="1" smtClean="0"/>
              <a:t>kualitas</a:t>
            </a:r>
            <a:r>
              <a:rPr lang="en-US" dirty="0" smtClean="0"/>
              <a:t>, </a:t>
            </a:r>
            <a:r>
              <a:rPr lang="en-US" dirty="0" err="1" smtClean="0"/>
              <a:t>rendahnya</a:t>
            </a:r>
            <a:r>
              <a:rPr lang="en-US" dirty="0" smtClean="0"/>
              <a:t> </a:t>
            </a:r>
            <a:r>
              <a:rPr lang="en-US" dirty="0" err="1" smtClean="0"/>
              <a:t>harga</a:t>
            </a:r>
            <a:r>
              <a:rPr lang="en-US" dirty="0" smtClean="0"/>
              <a:t>, </a:t>
            </a:r>
            <a:r>
              <a:rPr lang="en-US" dirty="0" err="1" smtClean="0"/>
              <a:t>profesionalisme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060955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DC0170-5F63-4022-B922-ADEE1166C001}" type="datetime1">
              <a:rPr lang="en-US" smtClean="0">
                <a:solidFill>
                  <a:prstClr val="white">
                    <a:shade val="50000"/>
                  </a:prstClr>
                </a:solidFill>
              </a:rPr>
              <a:t>1/5/2020</a:t>
            </a:fld>
            <a:endParaRPr lang="id-ID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 smtClean="0">
                <a:solidFill>
                  <a:prstClr val="white">
                    <a:shade val="50000"/>
                  </a:prstClr>
                </a:solidFill>
              </a:rPr>
              <a:t>Latsar CPNS Kemenkumham 2017                                      richard pantun</a:t>
            </a:r>
            <a:endParaRPr lang="id-ID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8BD882-1F79-400E-A6EE-9D70B43B8C2D}" type="slidenum">
              <a:rPr lang="id-ID" smtClean="0">
                <a:solidFill>
                  <a:prstClr val="white">
                    <a:shade val="50000"/>
                  </a:prstClr>
                </a:solidFill>
              </a:rPr>
              <a:pPr>
                <a:defRPr/>
              </a:pPr>
              <a:t>26</a:t>
            </a:fld>
            <a:endParaRPr lang="id-ID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838200"/>
            <a:ext cx="8286750" cy="53340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b="1" dirty="0" smtClean="0"/>
              <a:t>7.</a:t>
            </a:r>
            <a:r>
              <a:rPr lang="en-US" dirty="0" smtClean="0"/>
              <a:t>	</a:t>
            </a:r>
            <a:r>
              <a:rPr lang="en-US" b="1" dirty="0" err="1" smtClean="0"/>
              <a:t>Menerima</a:t>
            </a:r>
            <a:r>
              <a:rPr lang="en-US" b="1" dirty="0" smtClean="0"/>
              <a:t> </a:t>
            </a:r>
            <a:r>
              <a:rPr lang="en-US" b="1" dirty="0" err="1" smtClean="0"/>
              <a:t>Komisi</a:t>
            </a:r>
            <a:r>
              <a:rPr lang="en-US" b="1" dirty="0" smtClean="0"/>
              <a:t> </a:t>
            </a:r>
            <a:r>
              <a:rPr lang="en-US" b="1" i="1" dirty="0" smtClean="0"/>
              <a:t>(Commission)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dirty="0" smtClean="0"/>
              <a:t>	</a:t>
            </a:r>
            <a:r>
              <a:rPr lang="en-US" dirty="0" err="1" smtClean="0"/>
              <a:t>Pejabat</a:t>
            </a:r>
            <a:r>
              <a:rPr lang="en-US" dirty="0" smtClean="0"/>
              <a:t> </a:t>
            </a:r>
            <a:r>
              <a:rPr lang="en-US" dirty="0" err="1" smtClean="0"/>
              <a:t>Publik</a:t>
            </a:r>
            <a:r>
              <a:rPr lang="en-US" dirty="0" smtClean="0"/>
              <a:t> yang </a:t>
            </a:r>
            <a:r>
              <a:rPr lang="en-US" dirty="0" err="1" smtClean="0"/>
              <a:t>menerima</a:t>
            </a:r>
            <a:r>
              <a:rPr lang="en-US" dirty="0" smtClean="0"/>
              <a:t> </a:t>
            </a:r>
            <a:r>
              <a:rPr lang="en-US" dirty="0" err="1" smtClean="0"/>
              <a:t>sesuatu</a:t>
            </a:r>
            <a:r>
              <a:rPr lang="en-US" dirty="0" smtClean="0"/>
              <a:t> yang </a:t>
            </a:r>
            <a:r>
              <a:rPr lang="en-US" dirty="0" err="1" smtClean="0"/>
              <a:t>bernilai</a:t>
            </a:r>
            <a:r>
              <a:rPr lang="en-US" dirty="0" smtClean="0"/>
              <a:t>,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bantuan</a:t>
            </a:r>
            <a:r>
              <a:rPr lang="en-US" dirty="0" smtClean="0"/>
              <a:t> </a:t>
            </a:r>
            <a:r>
              <a:rPr lang="en-US" dirty="0" err="1" smtClean="0"/>
              <a:t>uang</a:t>
            </a:r>
            <a:r>
              <a:rPr lang="en-US" dirty="0" smtClean="0"/>
              <a:t>, </a:t>
            </a:r>
            <a:r>
              <a:rPr lang="en-US" dirty="0" err="1" smtClean="0"/>
              <a:t>saham</a:t>
            </a:r>
            <a:r>
              <a:rPr lang="en-US" dirty="0" smtClean="0"/>
              <a:t>, </a:t>
            </a:r>
            <a:r>
              <a:rPr lang="en-US" dirty="0" err="1" smtClean="0"/>
              <a:t>fasilitas</a:t>
            </a:r>
            <a:r>
              <a:rPr lang="en-US" dirty="0" smtClean="0"/>
              <a:t>, </a:t>
            </a:r>
            <a:r>
              <a:rPr lang="en-US" dirty="0" err="1" smtClean="0"/>
              <a:t>barang</a:t>
            </a:r>
            <a:r>
              <a:rPr lang="en-US" dirty="0" smtClean="0"/>
              <a:t>, </a:t>
            </a:r>
            <a:r>
              <a:rPr lang="en-US" dirty="0" err="1" smtClean="0"/>
              <a:t>dll</a:t>
            </a:r>
            <a:r>
              <a:rPr lang="en-US" dirty="0" smtClean="0"/>
              <a:t>.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syarat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memperoleh</a:t>
            </a:r>
            <a:r>
              <a:rPr lang="en-US" dirty="0" smtClean="0"/>
              <a:t> </a:t>
            </a:r>
            <a:r>
              <a:rPr lang="en-US" dirty="0" err="1" smtClean="0"/>
              <a:t>pekerjaan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hubungan</a:t>
            </a:r>
            <a:r>
              <a:rPr lang="en-US" dirty="0" smtClean="0"/>
              <a:t> </a:t>
            </a:r>
            <a:r>
              <a:rPr lang="en-US" dirty="0" err="1" smtClean="0"/>
              <a:t>bisnis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pemerintah</a:t>
            </a:r>
            <a:r>
              <a:rPr lang="en-US" dirty="0" smtClean="0"/>
              <a:t>.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endParaRPr lang="en-US" sz="2400" dirty="0" smtClean="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b="1" dirty="0" smtClean="0"/>
              <a:t>8.</a:t>
            </a:r>
            <a:r>
              <a:rPr lang="en-US" dirty="0" smtClean="0"/>
              <a:t>	</a:t>
            </a:r>
            <a:r>
              <a:rPr lang="en-US" b="1" dirty="0" err="1" smtClean="0"/>
              <a:t>Pertentangan</a:t>
            </a:r>
            <a:r>
              <a:rPr lang="en-US" b="1" dirty="0" smtClean="0"/>
              <a:t> </a:t>
            </a:r>
            <a:r>
              <a:rPr lang="en-US" b="1" dirty="0" err="1" smtClean="0"/>
              <a:t>Kepentingan</a:t>
            </a:r>
            <a:r>
              <a:rPr lang="en-US" b="1" dirty="0" smtClean="0"/>
              <a:t> / </a:t>
            </a:r>
            <a:r>
              <a:rPr lang="en-US" b="1" dirty="0" err="1" smtClean="0"/>
              <a:t>memiliki</a:t>
            </a:r>
            <a:r>
              <a:rPr lang="en-US" b="1" dirty="0" smtClean="0"/>
              <a:t> Usaha </a:t>
            </a:r>
            <a:r>
              <a:rPr lang="en-US" b="1" dirty="0" err="1" smtClean="0"/>
              <a:t>Sendiri</a:t>
            </a:r>
            <a:r>
              <a:rPr lang="en-US" b="1" dirty="0" smtClean="0"/>
              <a:t> (Internal Trading)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dirty="0" smtClean="0"/>
              <a:t>	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transaksi</a:t>
            </a:r>
            <a:r>
              <a:rPr lang="en-US" dirty="0" smtClean="0"/>
              <a:t> </a:t>
            </a:r>
            <a:r>
              <a:rPr lang="en-US" dirty="0" err="1" smtClean="0"/>
              <a:t>publik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perusahaan</a:t>
            </a:r>
            <a:r>
              <a:rPr lang="en-US" dirty="0" smtClean="0"/>
              <a:t> </a:t>
            </a:r>
            <a:r>
              <a:rPr lang="en-US" dirty="0" err="1" smtClean="0"/>
              <a:t>milik</a:t>
            </a:r>
            <a:r>
              <a:rPr lang="en-US" dirty="0" smtClean="0"/>
              <a:t> </a:t>
            </a:r>
            <a:r>
              <a:rPr lang="en-US" dirty="0" err="1" smtClean="0"/>
              <a:t>pribadi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keluarga</a:t>
            </a:r>
            <a:r>
              <a:rPr lang="en-US" dirty="0" smtClean="0"/>
              <a:t>,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mempergunakan</a:t>
            </a:r>
            <a:r>
              <a:rPr lang="en-US" dirty="0" smtClean="0"/>
              <a:t> </a:t>
            </a:r>
            <a:r>
              <a:rPr lang="en-US" dirty="0" err="1" smtClean="0"/>
              <a:t>kesempatan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jabatan</a:t>
            </a:r>
            <a:r>
              <a:rPr lang="en-US" dirty="0" smtClean="0"/>
              <a:t> yang </a:t>
            </a:r>
            <a:r>
              <a:rPr lang="en-US" dirty="0" err="1" smtClean="0"/>
              <a:t>dimilikinya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memenangkan</a:t>
            </a:r>
            <a:r>
              <a:rPr lang="en-US" dirty="0" smtClean="0"/>
              <a:t> </a:t>
            </a:r>
            <a:r>
              <a:rPr lang="en-US" dirty="0" err="1" smtClean="0"/>
              <a:t>kontrak</a:t>
            </a:r>
            <a:r>
              <a:rPr lang="en-US" dirty="0" smtClean="0"/>
              <a:t> </a:t>
            </a:r>
            <a:r>
              <a:rPr lang="en-US" dirty="0" err="1" smtClean="0"/>
              <a:t>pemerintah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78790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0B28A9-A367-4301-8434-BC40295F85D5}" type="datetime1">
              <a:rPr lang="en-US" smtClean="0">
                <a:solidFill>
                  <a:prstClr val="white">
                    <a:shade val="50000"/>
                  </a:prstClr>
                </a:solidFill>
              </a:rPr>
              <a:t>1/5/2020</a:t>
            </a:fld>
            <a:endParaRPr lang="id-ID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8BD882-1F79-400E-A6EE-9D70B43B8C2D}" type="slidenum">
              <a:rPr lang="id-ID" smtClean="0">
                <a:solidFill>
                  <a:prstClr val="white">
                    <a:shade val="50000"/>
                  </a:prstClr>
                </a:solidFill>
              </a:rPr>
              <a:pPr>
                <a:defRPr/>
              </a:pPr>
              <a:t>27</a:t>
            </a:fld>
            <a:endParaRPr lang="id-ID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0" y="533400"/>
            <a:ext cx="8286750" cy="55626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b="1" dirty="0" smtClean="0"/>
              <a:t>9.	</a:t>
            </a:r>
            <a:r>
              <a:rPr lang="en-US" b="1" dirty="0" err="1" smtClean="0"/>
              <a:t>Nepotisme</a:t>
            </a:r>
            <a:r>
              <a:rPr lang="en-US" b="1" dirty="0" smtClean="0"/>
              <a:t> </a:t>
            </a:r>
            <a:r>
              <a:rPr lang="en-US" b="1" i="1" dirty="0" smtClean="0"/>
              <a:t>(Nepotism)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dirty="0" smtClean="0"/>
              <a:t>	</a:t>
            </a:r>
            <a:r>
              <a:rPr lang="en-US" dirty="0" err="1" smtClean="0"/>
              <a:t>Tindakan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mendahulukan</a:t>
            </a:r>
            <a:r>
              <a:rPr lang="en-US" dirty="0" smtClean="0"/>
              <a:t> </a:t>
            </a:r>
            <a:r>
              <a:rPr lang="en-US" dirty="0" err="1" smtClean="0"/>
              <a:t>sanak</a:t>
            </a:r>
            <a:r>
              <a:rPr lang="en-US" dirty="0" smtClean="0"/>
              <a:t> </a:t>
            </a:r>
            <a:r>
              <a:rPr lang="en-US" dirty="0" err="1" smtClean="0"/>
              <a:t>keluarga</a:t>
            </a:r>
            <a:r>
              <a:rPr lang="en-US" dirty="0" smtClean="0"/>
              <a:t>, </a:t>
            </a:r>
            <a:r>
              <a:rPr lang="en-US" dirty="0" err="1" smtClean="0"/>
              <a:t>kawan</a:t>
            </a:r>
            <a:r>
              <a:rPr lang="en-US" dirty="0" smtClean="0"/>
              <a:t> </a:t>
            </a:r>
            <a:r>
              <a:rPr lang="en-US" dirty="0" err="1" smtClean="0"/>
              <a:t>dekat</a:t>
            </a:r>
            <a:r>
              <a:rPr lang="en-US" dirty="0" smtClean="0"/>
              <a:t>, </a:t>
            </a:r>
            <a:r>
              <a:rPr lang="en-US" dirty="0" err="1" smtClean="0"/>
              <a:t>anggota</a:t>
            </a:r>
            <a:r>
              <a:rPr lang="en-US" dirty="0" smtClean="0"/>
              <a:t> </a:t>
            </a:r>
            <a:r>
              <a:rPr lang="en-US" dirty="0" err="1" smtClean="0"/>
              <a:t>partai</a:t>
            </a:r>
            <a:r>
              <a:rPr lang="en-US" dirty="0" smtClean="0"/>
              <a:t> </a:t>
            </a:r>
            <a:r>
              <a:rPr lang="en-US" dirty="0" err="1" smtClean="0"/>
              <a:t>politik</a:t>
            </a:r>
            <a:r>
              <a:rPr lang="en-US" dirty="0" smtClean="0"/>
              <a:t> yang </a:t>
            </a:r>
            <a:r>
              <a:rPr lang="en-US" dirty="0" err="1" smtClean="0"/>
              <a:t>sepaham</a:t>
            </a:r>
            <a:r>
              <a:rPr lang="en-US" dirty="0" smtClean="0"/>
              <a:t>,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penunjukkan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pengangkatan</a:t>
            </a:r>
            <a:r>
              <a:rPr lang="en-US" dirty="0" smtClean="0"/>
              <a:t> </a:t>
            </a:r>
            <a:r>
              <a:rPr lang="en-US" dirty="0" err="1" smtClean="0"/>
              <a:t>staf</a:t>
            </a:r>
            <a:r>
              <a:rPr lang="en-US" dirty="0" smtClean="0"/>
              <a:t>, </a:t>
            </a:r>
            <a:r>
              <a:rPr lang="en-US" dirty="0" err="1" smtClean="0"/>
              <a:t>panitia</a:t>
            </a:r>
            <a:r>
              <a:rPr lang="en-US" dirty="0" smtClean="0"/>
              <a:t> </a:t>
            </a:r>
            <a:r>
              <a:rPr lang="en-US" dirty="0" err="1" smtClean="0"/>
              <a:t>pelelangan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pemilihan</a:t>
            </a:r>
            <a:r>
              <a:rPr lang="en-US" dirty="0" smtClean="0"/>
              <a:t> </a:t>
            </a:r>
            <a:r>
              <a:rPr lang="en-US" dirty="0" err="1" smtClean="0"/>
              <a:t>pemenang</a:t>
            </a:r>
            <a:r>
              <a:rPr lang="en-US" dirty="0" smtClean="0"/>
              <a:t> </a:t>
            </a:r>
            <a:r>
              <a:rPr lang="en-US" dirty="0" err="1" smtClean="0"/>
              <a:t>lelang</a:t>
            </a:r>
            <a:r>
              <a:rPr lang="en-US" dirty="0" smtClean="0"/>
              <a:t>. 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Tx/>
              <a:buNone/>
            </a:pPr>
            <a:endParaRPr lang="en-US" sz="2400" b="1" dirty="0" smtClean="0"/>
          </a:p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Tx/>
              <a:buNone/>
            </a:pPr>
            <a:r>
              <a:rPr lang="en-US" b="1" dirty="0" smtClean="0"/>
              <a:t>10. </a:t>
            </a:r>
            <a:r>
              <a:rPr lang="en-US" b="1" dirty="0" err="1" smtClean="0"/>
              <a:t>Kontribusi</a:t>
            </a:r>
            <a:r>
              <a:rPr lang="en-US" b="1" dirty="0" smtClean="0"/>
              <a:t> </a:t>
            </a:r>
            <a:r>
              <a:rPr lang="en-US" b="1" dirty="0" err="1" smtClean="0"/>
              <a:t>atau</a:t>
            </a:r>
            <a:r>
              <a:rPr lang="en-US" b="1" dirty="0" smtClean="0"/>
              <a:t> </a:t>
            </a:r>
            <a:r>
              <a:rPr lang="en-US" b="1" dirty="0" err="1" smtClean="0"/>
              <a:t>Sumbangan</a:t>
            </a:r>
            <a:r>
              <a:rPr lang="en-US" b="1" dirty="0" smtClean="0"/>
              <a:t> </a:t>
            </a:r>
            <a:r>
              <a:rPr lang="en-US" b="1" dirty="0" err="1" smtClean="0"/>
              <a:t>Ilegal</a:t>
            </a:r>
            <a:r>
              <a:rPr lang="en-US" b="1" dirty="0" smtClean="0"/>
              <a:t> </a:t>
            </a:r>
            <a:r>
              <a:rPr lang="en-US" b="1" i="1" dirty="0" smtClean="0"/>
              <a:t>(Illegal </a:t>
            </a:r>
            <a:r>
              <a:rPr lang="en-US" b="1" i="1" dirty="0" err="1" smtClean="0"/>
              <a:t>Constribusion</a:t>
            </a:r>
            <a:r>
              <a:rPr lang="en-US" b="1" i="1" dirty="0" smtClean="0"/>
              <a:t>)</a:t>
            </a:r>
          </a:p>
          <a:p>
            <a:pPr marL="609600" indent="-609600" eaLnBrk="1" hangingPunct="1">
              <a:lnSpc>
                <a:spcPct val="80000"/>
              </a:lnSpc>
              <a:buClr>
                <a:schemeClr val="tx1"/>
              </a:buClr>
              <a:buFontTx/>
              <a:buNone/>
            </a:pPr>
            <a:r>
              <a:rPr lang="en-US" sz="2000" b="1" dirty="0" smtClean="0"/>
              <a:t>	</a:t>
            </a:r>
            <a:r>
              <a:rPr lang="en-US" dirty="0" smtClean="0"/>
              <a:t>Hal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terjadi</a:t>
            </a:r>
            <a:r>
              <a:rPr lang="en-US" dirty="0" smtClean="0"/>
              <a:t> </a:t>
            </a:r>
            <a:r>
              <a:rPr lang="en-US" dirty="0" err="1" smtClean="0"/>
              <a:t>apabila</a:t>
            </a:r>
            <a:r>
              <a:rPr lang="en-US" dirty="0" smtClean="0"/>
              <a:t> </a:t>
            </a:r>
            <a:r>
              <a:rPr lang="en-US" dirty="0" err="1" smtClean="0"/>
              <a:t>partai</a:t>
            </a:r>
            <a:r>
              <a:rPr lang="en-US" dirty="0" smtClean="0"/>
              <a:t> </a:t>
            </a:r>
            <a:r>
              <a:rPr lang="en-US" dirty="0" err="1" smtClean="0"/>
              <a:t>politik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pemerintah</a:t>
            </a:r>
            <a:r>
              <a:rPr lang="en-US" dirty="0" smtClean="0"/>
              <a:t> yang </a:t>
            </a:r>
            <a:r>
              <a:rPr lang="en-US" dirty="0" err="1" smtClean="0"/>
              <a:t>sedang</a:t>
            </a:r>
            <a:r>
              <a:rPr lang="en-US" dirty="0" smtClean="0"/>
              <a:t> </a:t>
            </a:r>
            <a:r>
              <a:rPr lang="en-US" dirty="0" err="1" smtClean="0"/>
              <a:t>berkuasa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menerima</a:t>
            </a:r>
            <a:r>
              <a:rPr lang="en-US" dirty="0" smtClean="0"/>
              <a:t> </a:t>
            </a:r>
            <a:r>
              <a:rPr lang="en-US" dirty="0" err="1" smtClean="0"/>
              <a:t>sejumlah</a:t>
            </a:r>
            <a:r>
              <a:rPr lang="en-US" dirty="0" smtClean="0"/>
              <a:t> </a:t>
            </a:r>
            <a:r>
              <a:rPr lang="en-US" dirty="0" err="1" smtClean="0"/>
              <a:t>dana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dirty="0" err="1" smtClean="0"/>
              <a:t>konstribusi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yang </a:t>
            </a:r>
            <a:r>
              <a:rPr lang="en-US" dirty="0" err="1" smtClean="0"/>
              <a:t>dibebankan</a:t>
            </a:r>
            <a:r>
              <a:rPr lang="en-US" dirty="0" smtClean="0"/>
              <a:t> </a:t>
            </a:r>
            <a:r>
              <a:rPr lang="en-US" dirty="0" err="1" smtClean="0"/>
              <a:t>kepada</a:t>
            </a:r>
            <a:r>
              <a:rPr lang="en-US" dirty="0" smtClean="0"/>
              <a:t> </a:t>
            </a:r>
            <a:r>
              <a:rPr lang="en-US" dirty="0" err="1" smtClean="0"/>
              <a:t>kontrak-kontrak</a:t>
            </a:r>
            <a:r>
              <a:rPr lang="en-US" dirty="0" smtClean="0"/>
              <a:t> </a:t>
            </a:r>
            <a:r>
              <a:rPr lang="en-US" dirty="0" err="1" smtClean="0"/>
              <a:t>pemerintah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33465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68EF80-7922-41CF-BCFF-165257DD6B13}" type="datetime1">
              <a:rPr lang="en-US" smtClean="0">
                <a:solidFill>
                  <a:prstClr val="white">
                    <a:shade val="50000"/>
                  </a:prstClr>
                </a:solidFill>
              </a:rPr>
              <a:t>1/5/2020</a:t>
            </a:fld>
            <a:endParaRPr lang="id-ID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 smtClean="0">
                <a:solidFill>
                  <a:prstClr val="white">
                    <a:shade val="50000"/>
                  </a:prstClr>
                </a:solidFill>
              </a:rPr>
              <a:t>Latsar CPNS Kemenkumham 2017                                      richard pantun</a:t>
            </a:r>
            <a:endParaRPr lang="id-ID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8BD882-1F79-400E-A6EE-9D70B43B8C2D}" type="slidenum">
              <a:rPr lang="id-ID" smtClean="0">
                <a:solidFill>
                  <a:prstClr val="white">
                    <a:shade val="50000"/>
                  </a:prstClr>
                </a:solidFill>
              </a:rPr>
              <a:pPr>
                <a:defRPr/>
              </a:pPr>
              <a:t>28</a:t>
            </a:fld>
            <a:endParaRPr lang="id-ID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504" y="480729"/>
            <a:ext cx="8928992" cy="532453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2000" b="1" dirty="0" smtClean="0">
                <a:solidFill>
                  <a:srgbClr val="FF0000"/>
                </a:solidFill>
                <a:latin typeface="HelveticaNeue-Bold"/>
              </a:rPr>
              <a:t>S</a:t>
            </a:r>
            <a:r>
              <a:rPr lang="id-ID" sz="2000" b="1" dirty="0" smtClean="0">
                <a:solidFill>
                  <a:srgbClr val="FF0000"/>
                </a:solidFill>
                <a:latin typeface="HelveticaNeue-Medium"/>
              </a:rPr>
              <a:t>etiap </a:t>
            </a:r>
            <a:r>
              <a:rPr lang="id-ID" sz="2000" b="1" dirty="0">
                <a:solidFill>
                  <a:srgbClr val="FF0000"/>
                </a:solidFill>
                <a:latin typeface="HelveticaNeue-Medium"/>
              </a:rPr>
              <a:t>negara mempunyai undang-undang </a:t>
            </a:r>
            <a:r>
              <a:rPr lang="id-ID" sz="2000" b="1" dirty="0" smtClean="0">
                <a:solidFill>
                  <a:srgbClr val="FF0000"/>
                </a:solidFill>
                <a:latin typeface="HelveticaNeue-Medium"/>
              </a:rPr>
              <a:t>yang berbeda </a:t>
            </a:r>
          </a:p>
          <a:p>
            <a:pPr algn="ctr">
              <a:lnSpc>
                <a:spcPct val="150000"/>
              </a:lnSpc>
            </a:pPr>
            <a:r>
              <a:rPr lang="id-ID" sz="2000" b="1" dirty="0" smtClean="0">
                <a:solidFill>
                  <a:srgbClr val="FF0000"/>
                </a:solidFill>
                <a:latin typeface="HelveticaNeue-Medium"/>
              </a:rPr>
              <a:t>terkait </a:t>
            </a:r>
            <a:r>
              <a:rPr lang="id-ID" sz="2000" b="1" dirty="0">
                <a:solidFill>
                  <a:srgbClr val="FF0000"/>
                </a:solidFill>
                <a:latin typeface="HelveticaNeue-Medium"/>
              </a:rPr>
              <a:t>dengan </a:t>
            </a:r>
            <a:r>
              <a:rPr lang="id-ID" sz="2000" b="1" dirty="0">
                <a:solidFill>
                  <a:srgbClr val="FF0000"/>
                </a:solidFill>
                <a:latin typeface="HelveticaNeue-Bold"/>
              </a:rPr>
              <a:t>TINDAK </a:t>
            </a:r>
            <a:r>
              <a:rPr lang="id-ID" sz="2000" b="1" dirty="0" smtClean="0">
                <a:solidFill>
                  <a:srgbClr val="FF0000"/>
                </a:solidFill>
                <a:latin typeface="HelveticaNeue-Bold"/>
              </a:rPr>
              <a:t>PIDANA </a:t>
            </a:r>
            <a:r>
              <a:rPr lang="fi-FI" sz="2000" b="1" dirty="0" smtClean="0">
                <a:solidFill>
                  <a:srgbClr val="FF0000"/>
                </a:solidFill>
                <a:latin typeface="HelveticaNeue-Bold"/>
              </a:rPr>
              <a:t>KORUPSI </a:t>
            </a:r>
            <a:r>
              <a:rPr lang="fi-FI" sz="2000" b="1" dirty="0">
                <a:solidFill>
                  <a:srgbClr val="FF0000"/>
                </a:solidFill>
                <a:latin typeface="HelveticaNeue"/>
              </a:rPr>
              <a:t>. </a:t>
            </a:r>
            <a:endParaRPr lang="id-ID" sz="2000" b="1" dirty="0" smtClean="0">
              <a:solidFill>
                <a:srgbClr val="FF0000"/>
              </a:solidFill>
              <a:latin typeface="HelveticaNeue"/>
            </a:endParaRPr>
          </a:p>
          <a:p>
            <a:pPr algn="ctr">
              <a:lnSpc>
                <a:spcPct val="150000"/>
              </a:lnSpc>
            </a:pPr>
            <a:r>
              <a:rPr lang="fi-FI" sz="2000" b="1" dirty="0" smtClean="0">
                <a:solidFill>
                  <a:srgbClr val="FF0000"/>
                </a:solidFill>
                <a:latin typeface="HelveticaNeue"/>
              </a:rPr>
              <a:t>Menurut </a:t>
            </a:r>
            <a:r>
              <a:rPr lang="fi-FI" sz="2000" b="1" dirty="0">
                <a:solidFill>
                  <a:srgbClr val="FF0000"/>
                </a:solidFill>
                <a:latin typeface="HelveticaNeue"/>
              </a:rPr>
              <a:t>UU No. 31/1999 jo No. </a:t>
            </a:r>
            <a:r>
              <a:rPr lang="fi-FI" sz="2000" b="1" dirty="0" smtClean="0">
                <a:solidFill>
                  <a:srgbClr val="FF0000"/>
                </a:solidFill>
                <a:latin typeface="HelveticaNeue"/>
              </a:rPr>
              <a:t>UU</a:t>
            </a:r>
            <a:r>
              <a:rPr lang="id-ID" sz="2000" b="1" dirty="0" smtClean="0">
                <a:solidFill>
                  <a:srgbClr val="FF0000"/>
                </a:solidFill>
                <a:latin typeface="HelveticaNeue"/>
              </a:rPr>
              <a:t> 20/2001</a:t>
            </a:r>
            <a:r>
              <a:rPr lang="id-ID" sz="2000" b="1" dirty="0">
                <a:solidFill>
                  <a:srgbClr val="FF0000"/>
                </a:solidFill>
                <a:latin typeface="HelveticaNeue"/>
              </a:rPr>
              <a:t>, </a:t>
            </a:r>
            <a:endParaRPr lang="id-ID" sz="2000" b="1" dirty="0" smtClean="0">
              <a:solidFill>
                <a:srgbClr val="FF0000"/>
              </a:solidFill>
              <a:latin typeface="HelveticaNeue"/>
            </a:endParaRPr>
          </a:p>
          <a:p>
            <a:pPr algn="ctr">
              <a:lnSpc>
                <a:spcPct val="150000"/>
              </a:lnSpc>
            </a:pPr>
            <a:r>
              <a:rPr lang="id-ID" sz="2000" b="1" dirty="0" smtClean="0">
                <a:solidFill>
                  <a:srgbClr val="FF0000"/>
                </a:solidFill>
                <a:latin typeface="HelveticaNeue"/>
              </a:rPr>
              <a:t>terdapat </a:t>
            </a:r>
            <a:r>
              <a:rPr lang="id-ID" sz="2000" b="1" dirty="0">
                <a:solidFill>
                  <a:srgbClr val="FF0000"/>
                </a:solidFill>
                <a:latin typeface="HelveticaNeue"/>
              </a:rPr>
              <a:t>7 kelompok tindak pidana </a:t>
            </a:r>
            <a:r>
              <a:rPr lang="id-ID" sz="2000" b="1" dirty="0" smtClean="0">
                <a:solidFill>
                  <a:srgbClr val="FF0000"/>
                </a:solidFill>
                <a:latin typeface="HelveticaNeue"/>
              </a:rPr>
              <a:t>korupsi yang </a:t>
            </a:r>
            <a:r>
              <a:rPr lang="id-ID" sz="2000" b="1" dirty="0">
                <a:solidFill>
                  <a:srgbClr val="FF0000"/>
                </a:solidFill>
                <a:latin typeface="HelveticaNeue"/>
              </a:rPr>
              <a:t>terdiri dari : </a:t>
            </a:r>
            <a:endParaRPr lang="id-ID" sz="2000" b="1" dirty="0" smtClean="0">
              <a:solidFill>
                <a:srgbClr val="FF0000"/>
              </a:solidFill>
              <a:latin typeface="HelveticaNeue"/>
            </a:endParaRPr>
          </a:p>
          <a:p>
            <a:pPr marL="457200" indent="-457200" algn="ctr">
              <a:buAutoNum type="arabicParenBoth"/>
            </a:pPr>
            <a:r>
              <a:rPr lang="id-ID" sz="2200" b="1" dirty="0" smtClean="0">
                <a:solidFill>
                  <a:srgbClr val="FF0000"/>
                </a:solidFill>
                <a:latin typeface="HelveticaNeue"/>
              </a:rPr>
              <a:t>Kerugian </a:t>
            </a:r>
            <a:r>
              <a:rPr lang="id-ID" sz="2200" b="1" dirty="0">
                <a:solidFill>
                  <a:srgbClr val="FF0000"/>
                </a:solidFill>
                <a:latin typeface="HelveticaNeue"/>
              </a:rPr>
              <a:t>keuangan negara, </a:t>
            </a:r>
          </a:p>
          <a:p>
            <a:pPr marL="457200" indent="-457200" algn="ctr">
              <a:buAutoNum type="arabicParenBoth"/>
            </a:pPr>
            <a:r>
              <a:rPr lang="id-ID" sz="2200" b="1" dirty="0" smtClean="0">
                <a:solidFill>
                  <a:srgbClr val="FF0000"/>
                </a:solidFill>
                <a:latin typeface="HelveticaNeue"/>
              </a:rPr>
              <a:t>Suap-menyuap</a:t>
            </a:r>
            <a:r>
              <a:rPr lang="id-ID" sz="2200" b="1" dirty="0">
                <a:solidFill>
                  <a:srgbClr val="FF0000"/>
                </a:solidFill>
                <a:latin typeface="HelveticaNeue"/>
              </a:rPr>
              <a:t>, </a:t>
            </a:r>
            <a:endParaRPr lang="id-ID" sz="2200" b="1" dirty="0" smtClean="0">
              <a:solidFill>
                <a:srgbClr val="FF0000"/>
              </a:solidFill>
              <a:latin typeface="HelveticaNeue"/>
            </a:endParaRPr>
          </a:p>
          <a:p>
            <a:pPr marL="457200" indent="-457200" algn="ctr">
              <a:buAutoNum type="arabicParenBoth"/>
            </a:pPr>
            <a:r>
              <a:rPr lang="id-ID" sz="2200" b="1" dirty="0" smtClean="0">
                <a:solidFill>
                  <a:srgbClr val="FF0000"/>
                </a:solidFill>
                <a:latin typeface="HelveticaNeue"/>
              </a:rPr>
              <a:t>Pemerasan</a:t>
            </a:r>
            <a:r>
              <a:rPr lang="id-ID" sz="2200" b="1" dirty="0">
                <a:solidFill>
                  <a:srgbClr val="FF0000"/>
                </a:solidFill>
                <a:latin typeface="HelveticaNeue"/>
              </a:rPr>
              <a:t>, </a:t>
            </a:r>
            <a:endParaRPr lang="id-ID" sz="2200" b="1" dirty="0" smtClean="0">
              <a:solidFill>
                <a:srgbClr val="FF0000"/>
              </a:solidFill>
              <a:latin typeface="HelveticaNeue"/>
            </a:endParaRPr>
          </a:p>
          <a:p>
            <a:pPr marL="457200" indent="-457200" algn="ctr">
              <a:buAutoNum type="arabicParenBoth"/>
            </a:pPr>
            <a:r>
              <a:rPr lang="id-ID" sz="2200" b="1" dirty="0" smtClean="0">
                <a:solidFill>
                  <a:srgbClr val="FF0000"/>
                </a:solidFill>
                <a:latin typeface="HelveticaNeue"/>
              </a:rPr>
              <a:t>Perbuatan </a:t>
            </a:r>
            <a:r>
              <a:rPr lang="id-ID" sz="2200" b="1" dirty="0">
                <a:solidFill>
                  <a:srgbClr val="FF0000"/>
                </a:solidFill>
                <a:latin typeface="HelveticaNeue"/>
              </a:rPr>
              <a:t>Curang, </a:t>
            </a:r>
          </a:p>
          <a:p>
            <a:pPr marL="457200" indent="-457200" algn="ctr">
              <a:buAutoNum type="arabicParenBoth"/>
            </a:pPr>
            <a:r>
              <a:rPr lang="id-ID" sz="2200" b="1" dirty="0" smtClean="0">
                <a:solidFill>
                  <a:srgbClr val="FF0000"/>
                </a:solidFill>
                <a:latin typeface="HelveticaNeue"/>
              </a:rPr>
              <a:t>Penggelapan </a:t>
            </a:r>
            <a:r>
              <a:rPr lang="id-ID" sz="2200" b="1" dirty="0">
                <a:solidFill>
                  <a:srgbClr val="FF0000"/>
                </a:solidFill>
                <a:latin typeface="HelveticaNeue"/>
              </a:rPr>
              <a:t>dalam Jabatan, </a:t>
            </a:r>
            <a:endParaRPr lang="id-ID" sz="2200" b="1" dirty="0" smtClean="0">
              <a:solidFill>
                <a:srgbClr val="FF0000"/>
              </a:solidFill>
              <a:latin typeface="HelveticaNeue"/>
            </a:endParaRPr>
          </a:p>
          <a:p>
            <a:pPr marL="457200" indent="-457200" algn="ctr">
              <a:buAutoNum type="arabicParenBoth"/>
            </a:pPr>
            <a:r>
              <a:rPr lang="id-ID" sz="2200" b="1" dirty="0" smtClean="0">
                <a:solidFill>
                  <a:srgbClr val="FF0000"/>
                </a:solidFill>
                <a:latin typeface="HelveticaNeue"/>
              </a:rPr>
              <a:t>Benturan Kepentingan dalam </a:t>
            </a:r>
            <a:r>
              <a:rPr lang="id-ID" sz="2200" b="1" dirty="0">
                <a:solidFill>
                  <a:srgbClr val="FF0000"/>
                </a:solidFill>
                <a:latin typeface="HelveticaNeue"/>
              </a:rPr>
              <a:t>Pengadaan, </a:t>
            </a:r>
            <a:endParaRPr lang="id-ID" sz="2200" b="1" dirty="0" smtClean="0">
              <a:solidFill>
                <a:srgbClr val="FF0000"/>
              </a:solidFill>
              <a:latin typeface="HelveticaNeue"/>
            </a:endParaRPr>
          </a:p>
          <a:p>
            <a:pPr algn="ctr"/>
            <a:r>
              <a:rPr lang="id-ID" sz="2200" b="1" dirty="0" smtClean="0">
                <a:solidFill>
                  <a:srgbClr val="FF0000"/>
                </a:solidFill>
                <a:latin typeface="HelveticaNeue"/>
              </a:rPr>
              <a:t>(</a:t>
            </a:r>
            <a:r>
              <a:rPr lang="id-ID" sz="2200" b="1" dirty="0">
                <a:solidFill>
                  <a:srgbClr val="FF0000"/>
                </a:solidFill>
                <a:latin typeface="HelveticaNeue"/>
              </a:rPr>
              <a:t>7) Gratifikasi.</a:t>
            </a:r>
          </a:p>
          <a:p>
            <a:pPr algn="ctr">
              <a:lnSpc>
                <a:spcPct val="150000"/>
              </a:lnSpc>
            </a:pPr>
            <a:r>
              <a:rPr lang="id-ID" sz="2200" b="1" dirty="0">
                <a:solidFill>
                  <a:srgbClr val="FF0000"/>
                </a:solidFill>
                <a:latin typeface="HelveticaNeue"/>
              </a:rPr>
              <a:t>Semua jenis tersebut merupakan delik-delik yang</a:t>
            </a:r>
          </a:p>
          <a:p>
            <a:pPr algn="ctr">
              <a:lnSpc>
                <a:spcPct val="150000"/>
              </a:lnSpc>
            </a:pPr>
            <a:r>
              <a:rPr lang="es-ES" sz="2200" b="1" dirty="0" err="1">
                <a:solidFill>
                  <a:srgbClr val="FF0000"/>
                </a:solidFill>
                <a:latin typeface="HelveticaNeue"/>
              </a:rPr>
              <a:t>diadopsi</a:t>
            </a:r>
            <a:r>
              <a:rPr lang="es-ES" sz="2200" b="1" dirty="0">
                <a:solidFill>
                  <a:srgbClr val="FF0000"/>
                </a:solidFill>
                <a:latin typeface="HelveticaNeue"/>
              </a:rPr>
              <a:t> </a:t>
            </a:r>
            <a:r>
              <a:rPr lang="es-ES" sz="2200" b="1" dirty="0" err="1">
                <a:solidFill>
                  <a:srgbClr val="FF0000"/>
                </a:solidFill>
                <a:latin typeface="HelveticaNeue"/>
              </a:rPr>
              <a:t>dari</a:t>
            </a:r>
            <a:r>
              <a:rPr lang="es-ES" sz="2200" b="1" dirty="0">
                <a:solidFill>
                  <a:srgbClr val="FF0000"/>
                </a:solidFill>
                <a:latin typeface="HelveticaNeue"/>
              </a:rPr>
              <a:t> KUHP (</a:t>
            </a:r>
            <a:r>
              <a:rPr lang="es-ES" sz="2200" b="1" dirty="0" err="1">
                <a:solidFill>
                  <a:srgbClr val="FF0000"/>
                </a:solidFill>
                <a:latin typeface="HelveticaNeue"/>
              </a:rPr>
              <a:t>pasal</a:t>
            </a:r>
            <a:r>
              <a:rPr lang="es-ES" sz="2200" b="1" dirty="0">
                <a:solidFill>
                  <a:srgbClr val="FF0000"/>
                </a:solidFill>
                <a:latin typeface="HelveticaNeue"/>
              </a:rPr>
              <a:t> 1 </a:t>
            </a:r>
            <a:r>
              <a:rPr lang="es-ES" sz="2200" b="1" dirty="0" err="1">
                <a:solidFill>
                  <a:srgbClr val="FF0000"/>
                </a:solidFill>
                <a:latin typeface="HelveticaNeue"/>
              </a:rPr>
              <a:t>ayat</a:t>
            </a:r>
            <a:r>
              <a:rPr lang="es-ES" sz="2200" b="1" dirty="0">
                <a:solidFill>
                  <a:srgbClr val="FF0000"/>
                </a:solidFill>
                <a:latin typeface="HelveticaNeue"/>
              </a:rPr>
              <a:t> 1 sub c UU no.3/71)</a:t>
            </a:r>
            <a:endParaRPr lang="id-ID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84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9" y="428605"/>
            <a:ext cx="8229600" cy="928694"/>
          </a:xfrm>
        </p:spPr>
        <p:txBody>
          <a:bodyPr>
            <a:normAutofit fontScale="90000"/>
          </a:bodyPr>
          <a:lstStyle/>
          <a:p>
            <a:r>
              <a:rPr lang="en-US" sz="3600" dirty="0" err="1" smtClean="0"/>
              <a:t>Niat</a:t>
            </a:r>
            <a:r>
              <a:rPr lang="en-US" sz="3600" dirty="0" smtClean="0"/>
              <a:t>, </a:t>
            </a:r>
            <a:r>
              <a:rPr lang="en-US" sz="3600" dirty="0" err="1" smtClean="0"/>
              <a:t>semangat</a:t>
            </a:r>
            <a:r>
              <a:rPr lang="en-US" sz="3600" dirty="0" smtClean="0"/>
              <a:t> </a:t>
            </a:r>
            <a:r>
              <a:rPr lang="en-US" sz="3600" dirty="0" err="1" smtClean="0"/>
              <a:t>dan</a:t>
            </a:r>
            <a:r>
              <a:rPr lang="en-US" sz="3600" dirty="0" smtClean="0"/>
              <a:t> </a:t>
            </a:r>
            <a:r>
              <a:rPr lang="en-US" sz="3600" dirty="0" err="1" smtClean="0"/>
              <a:t>komitmen</a:t>
            </a:r>
            <a:r>
              <a:rPr lang="en-US" sz="3600" dirty="0" smtClean="0"/>
              <a:t> anti </a:t>
            </a:r>
            <a:r>
              <a:rPr lang="en-US" sz="3600" dirty="0" err="1" smtClean="0"/>
              <a:t>korupsi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5785" y="1643050"/>
            <a:ext cx="7643867" cy="3929090"/>
          </a:xfrm>
        </p:spPr>
        <p:txBody>
          <a:bodyPr/>
          <a:lstStyle/>
          <a:p>
            <a:pPr algn="l"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Kesadaran</a:t>
            </a:r>
            <a:r>
              <a:rPr lang="en-US" dirty="0" smtClean="0"/>
              <a:t>;</a:t>
            </a:r>
          </a:p>
          <a:p>
            <a:pPr algn="l"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Spritual</a:t>
            </a:r>
            <a:r>
              <a:rPr lang="en-US" dirty="0" smtClean="0"/>
              <a:t> accountability</a:t>
            </a:r>
          </a:p>
          <a:p>
            <a:pPr algn="l">
              <a:buFont typeface="Wingdings" pitchFamily="2" charset="2"/>
              <a:buChar char="Ø"/>
            </a:pPr>
            <a:r>
              <a:rPr lang="en-US" dirty="0" smtClean="0"/>
              <a:t> public accountability</a:t>
            </a:r>
          </a:p>
          <a:p>
            <a:pPr algn="l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28596" y="3857628"/>
            <a:ext cx="1143008" cy="642942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white"/>
                </a:solidFill>
              </a:rPr>
              <a:t>Spritual</a:t>
            </a:r>
            <a:r>
              <a:rPr lang="en-US" dirty="0">
                <a:solidFill>
                  <a:prstClr val="white"/>
                </a:solidFill>
              </a:rPr>
              <a:t> acc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0232" y="3857628"/>
            <a:ext cx="1143008" cy="64294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white"/>
                </a:solidFill>
              </a:rPr>
              <a:t>Niat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Baik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00431" y="3857628"/>
            <a:ext cx="1143008" cy="64294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white"/>
                </a:solidFill>
              </a:rPr>
              <a:t>Visi</a:t>
            </a:r>
            <a:r>
              <a:rPr lang="en-US" dirty="0">
                <a:solidFill>
                  <a:prstClr val="white"/>
                </a:solidFill>
              </a:rPr>
              <a:t> &amp; </a:t>
            </a:r>
            <a:r>
              <a:rPr lang="en-US" dirty="0" err="1">
                <a:solidFill>
                  <a:prstClr val="white"/>
                </a:solidFill>
              </a:rPr>
              <a:t>Misi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00628" y="3857628"/>
            <a:ext cx="1143008" cy="64294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</a:rPr>
              <a:t>Usaha </a:t>
            </a:r>
            <a:r>
              <a:rPr lang="en-US" dirty="0" err="1">
                <a:solidFill>
                  <a:prstClr val="white"/>
                </a:solidFill>
              </a:rPr>
              <a:t>baik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500827" y="3000372"/>
            <a:ext cx="1857388" cy="2286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FF0000"/>
                </a:solidFill>
              </a:rPr>
              <a:t>Hasil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baik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571604" y="3929067"/>
            <a:ext cx="214315" cy="5000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214677" y="3929067"/>
            <a:ext cx="214315" cy="5000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4714876" y="3929067"/>
            <a:ext cx="214315" cy="5000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215073" y="3929067"/>
            <a:ext cx="214315" cy="5000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87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1" y="2"/>
            <a:ext cx="9433048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323528" y="332656"/>
            <a:ext cx="8712968" cy="36004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d-ID" b="1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Kebenaran </a:t>
            </a:r>
          </a:p>
          <a:p>
            <a:pPr>
              <a:defRPr/>
            </a:pPr>
            <a:r>
              <a:rPr lang="id-ID" b="1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biasanya melalui tiga tahap: </a:t>
            </a:r>
          </a:p>
          <a:p>
            <a:pPr>
              <a:defRPr/>
            </a:pPr>
            <a:endParaRPr lang="id-ID" b="1" dirty="0" smtClean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pPr>
              <a:defRPr/>
            </a:pPr>
            <a:r>
              <a:rPr lang="id-ID" b="1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pertama ditertawakan, </a:t>
            </a:r>
          </a:p>
          <a:p>
            <a:pPr>
              <a:defRPr/>
            </a:pPr>
            <a:r>
              <a:rPr lang="id-ID" b="1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kedua ditentang dengan keras, </a:t>
            </a:r>
          </a:p>
          <a:p>
            <a:pPr>
              <a:defRPr/>
            </a:pPr>
            <a:r>
              <a:rPr lang="id-ID" b="1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ketiga diterima sebagaimana seharusnya </a:t>
            </a:r>
          </a:p>
          <a:p>
            <a:pPr>
              <a:defRPr/>
            </a:pPr>
            <a:r>
              <a:rPr lang="id-ID" b="1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(Arthur Schopenhauer)</a:t>
            </a:r>
            <a:endParaRPr lang="id-ID" dirty="0" smtClean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pPr>
              <a:defRPr/>
            </a:pPr>
            <a:endParaRPr lang="id-ID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627784" y="21034"/>
            <a:ext cx="6768752" cy="686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011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Semangat</a:t>
            </a:r>
            <a:r>
              <a:rPr lang="en-US" dirty="0" smtClean="0"/>
              <a:t> </a:t>
            </a:r>
            <a:r>
              <a:rPr lang="en-US" dirty="0" err="1" smtClean="0"/>
              <a:t>pagi</a:t>
            </a:r>
            <a:endParaRPr lang="en-US" dirty="0"/>
          </a:p>
        </p:txBody>
      </p:sp>
      <p:pic>
        <p:nvPicPr>
          <p:cNvPr id="4" name="Content Placeholder 3" descr="bula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890" y="2489200"/>
            <a:ext cx="5294245" cy="3530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BC9080-7DC0-4EFC-9731-7B49190C390D}" type="datetime1">
              <a:rPr lang="en-US" smtClean="0">
                <a:solidFill>
                  <a:prstClr val="white">
                    <a:shade val="50000"/>
                  </a:prstClr>
                </a:solidFill>
              </a:rPr>
              <a:t>1/5/2020</a:t>
            </a:fld>
            <a:endParaRPr lang="id-ID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3B6453-7EDD-4881-830B-28A0216E7675}" type="slidenum">
              <a:rPr lang="id-ID" smtClean="0">
                <a:solidFill>
                  <a:prstClr val="white">
                    <a:shade val="50000"/>
                  </a:prstClr>
                </a:solidFill>
              </a:rPr>
              <a:pPr>
                <a:defRPr/>
              </a:pPr>
              <a:t>30</a:t>
            </a:fld>
            <a:endParaRPr lang="id-ID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25" y="1643050"/>
            <a:ext cx="4357719" cy="16850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black"/>
                </a:solidFill>
              </a:rPr>
              <a:t>PNS YANG SELALU “INGAT” AKAN SELALU MEMPUNYAI NIAT YANG BAIK DAN HAL TERSEBUT MENJADI ENERGI KUAT UNTUK SELALU SEMANGAT</a:t>
            </a:r>
          </a:p>
        </p:txBody>
      </p:sp>
    </p:spTree>
    <p:extLst>
      <p:ext uri="{BB962C8B-B14F-4D97-AF65-F5344CB8AC3E}">
        <p14:creationId xmlns:p14="http://schemas.microsoft.com/office/powerpoint/2010/main" val="118384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Komitmen</a:t>
            </a:r>
            <a:r>
              <a:rPr lang="en-US" dirty="0" smtClean="0"/>
              <a:t> </a:t>
            </a:r>
            <a:r>
              <a:rPr lang="en-US" dirty="0" err="1" smtClean="0"/>
              <a:t>integritas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6525" indent="0" algn="ctr">
              <a:buNone/>
            </a:pPr>
            <a:r>
              <a:rPr lang="en-US" dirty="0" err="1" smtClean="0">
                <a:solidFill>
                  <a:schemeClr val="tx2"/>
                </a:solidFill>
              </a:rPr>
              <a:t>Saat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anda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telah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telah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mencapai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kesadaran</a:t>
            </a:r>
            <a:r>
              <a:rPr lang="en-US" dirty="0" smtClean="0">
                <a:solidFill>
                  <a:schemeClr val="tx2"/>
                </a:solidFill>
              </a:rPr>
              <a:t> anti </a:t>
            </a:r>
            <a:r>
              <a:rPr lang="en-US" dirty="0" err="1" smtClean="0">
                <a:solidFill>
                  <a:schemeClr val="tx2"/>
                </a:solidFill>
              </a:rPr>
              <a:t>korupsi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secara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menyeluruh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dan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utuh</a:t>
            </a:r>
            <a:r>
              <a:rPr lang="en-US" dirty="0" smtClean="0">
                <a:solidFill>
                  <a:schemeClr val="tx2"/>
                </a:solidFill>
              </a:rPr>
              <a:t>, </a:t>
            </a:r>
          </a:p>
          <a:p>
            <a:pPr marL="136525" indent="0" algn="ctr">
              <a:buNone/>
            </a:pPr>
            <a:r>
              <a:rPr lang="en-US" dirty="0" err="1" smtClean="0">
                <a:solidFill>
                  <a:schemeClr val="tx2"/>
                </a:solidFill>
              </a:rPr>
              <a:t>maka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hal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tersebut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tidak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hanya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sampai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menjadi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semangat</a:t>
            </a:r>
            <a:r>
              <a:rPr lang="en-US" dirty="0" smtClean="0">
                <a:solidFill>
                  <a:schemeClr val="tx2"/>
                </a:solidFill>
              </a:rPr>
              <a:t>, </a:t>
            </a:r>
            <a:r>
              <a:rPr lang="en-US" dirty="0" err="1" smtClean="0">
                <a:solidFill>
                  <a:schemeClr val="tx2"/>
                </a:solidFill>
              </a:rPr>
              <a:t>namun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akan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terus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bergerak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pPr marL="136525" indent="0" algn="ctr">
              <a:buNone/>
            </a:pPr>
            <a:r>
              <a:rPr lang="en-US" dirty="0" err="1" smtClean="0">
                <a:solidFill>
                  <a:schemeClr val="tx2"/>
                </a:solidFill>
              </a:rPr>
              <a:t>menjadi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komitmen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integritas</a:t>
            </a:r>
            <a:r>
              <a:rPr lang="en-US" dirty="0" smtClean="0">
                <a:solidFill>
                  <a:schemeClr val="tx2"/>
                </a:solidFill>
              </a:rPr>
              <a:t>, </a:t>
            </a:r>
          </a:p>
          <a:p>
            <a:pPr marL="136525" indent="0" algn="ctr">
              <a:buNone/>
            </a:pPr>
            <a:r>
              <a:rPr lang="en-US" dirty="0" err="1" smtClean="0">
                <a:solidFill>
                  <a:schemeClr val="tx2"/>
                </a:solidFill>
              </a:rPr>
              <a:t>anda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sudah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melangkah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lebih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jauh</a:t>
            </a:r>
            <a:r>
              <a:rPr lang="en-US" dirty="0" smtClean="0">
                <a:solidFill>
                  <a:schemeClr val="tx2"/>
                </a:solidFill>
              </a:rPr>
              <a:t>, </a:t>
            </a:r>
          </a:p>
          <a:p>
            <a:pPr marL="136525" indent="0" algn="ctr">
              <a:buNone/>
            </a:pPr>
            <a:r>
              <a:rPr lang="en-US" dirty="0" err="1" smtClean="0">
                <a:solidFill>
                  <a:schemeClr val="tx2"/>
                </a:solidFill>
              </a:rPr>
              <a:t>bukan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sekedar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menghindar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namun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mencari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solusi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418779-36B7-4F89-932A-7D0F0DA5D33F}" type="datetime1">
              <a:rPr lang="en-US" smtClean="0">
                <a:solidFill>
                  <a:prstClr val="white">
                    <a:shade val="50000"/>
                  </a:prstClr>
                </a:solidFill>
              </a:rPr>
              <a:t>1/5/2020</a:t>
            </a:fld>
            <a:endParaRPr lang="id-ID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 smtClean="0">
                <a:solidFill>
                  <a:prstClr val="white">
                    <a:shade val="50000"/>
                  </a:prstClr>
                </a:solidFill>
              </a:rPr>
              <a:t>Latsar CPNS Kemenkumham 2017                                      richard pantun</a:t>
            </a:r>
            <a:endParaRPr lang="id-ID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3B6453-7EDD-4881-830B-28A0216E7675}" type="slidenum">
              <a:rPr lang="id-ID" smtClean="0">
                <a:solidFill>
                  <a:prstClr val="white">
                    <a:shade val="50000"/>
                  </a:prstClr>
                </a:solidFill>
              </a:rPr>
              <a:pPr>
                <a:defRPr/>
              </a:pPr>
              <a:t>31</a:t>
            </a:fld>
            <a:endParaRPr lang="id-ID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45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1" y="357166"/>
            <a:ext cx="8229600" cy="1285884"/>
          </a:xfrm>
        </p:spPr>
        <p:txBody>
          <a:bodyPr>
            <a:normAutofit fontScale="90000"/>
          </a:bodyPr>
          <a:lstStyle/>
          <a:p>
            <a:r>
              <a:rPr lang="en-US" sz="2700" dirty="0" err="1" smtClean="0"/>
              <a:t>Konsep</a:t>
            </a:r>
            <a:r>
              <a:rPr lang="en-US" dirty="0" smtClean="0"/>
              <a:t> </a:t>
            </a:r>
            <a:r>
              <a:rPr lang="en-US" sz="4000" dirty="0" smtClean="0"/>
              <a:t>sin (</a:t>
            </a:r>
            <a:r>
              <a:rPr lang="en-US" sz="4000" cap="none" dirty="0" err="1" smtClean="0"/>
              <a:t>sistem</a:t>
            </a:r>
            <a:r>
              <a:rPr lang="en-US" sz="4000" cap="none" dirty="0" smtClean="0"/>
              <a:t> </a:t>
            </a:r>
            <a:r>
              <a:rPr lang="en-US" sz="4000" cap="none" dirty="0" err="1" smtClean="0"/>
              <a:t>integritas</a:t>
            </a:r>
            <a:r>
              <a:rPr lang="en-US" sz="4000" cap="none" dirty="0" smtClean="0"/>
              <a:t> </a:t>
            </a:r>
            <a:r>
              <a:rPr lang="en-US" sz="4000" cap="none" dirty="0" err="1" smtClean="0"/>
              <a:t>nasional</a:t>
            </a:r>
            <a:r>
              <a:rPr lang="en-US" sz="4000" cap="none" dirty="0" smtClean="0"/>
              <a:t>)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1928802"/>
            <a:ext cx="8358247" cy="4714908"/>
          </a:xfrm>
        </p:spPr>
        <p:txBody>
          <a:bodyPr/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42911" y="1785926"/>
            <a:ext cx="1285884" cy="4286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</a:rPr>
              <a:t>Input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357423" y="1785926"/>
            <a:ext cx="1285884" cy="4286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black"/>
                </a:solidFill>
              </a:rPr>
              <a:t>Proses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000497" y="1785926"/>
            <a:ext cx="1285884" cy="4286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</a:rPr>
              <a:t>Output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15009" y="1785926"/>
            <a:ext cx="1285884" cy="4286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</a:rPr>
              <a:t>Outcomes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358083" y="1785926"/>
            <a:ext cx="1285884" cy="4286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</a:rPr>
              <a:t>Impact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42911" y="2643183"/>
            <a:ext cx="1285884" cy="57150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solidFill>
                  <a:prstClr val="black"/>
                </a:solidFill>
              </a:rPr>
              <a:t>Integritas</a:t>
            </a:r>
            <a:r>
              <a:rPr lang="en-US" sz="1600" b="1" dirty="0">
                <a:solidFill>
                  <a:prstClr val="black"/>
                </a:solidFill>
              </a:rPr>
              <a:t> </a:t>
            </a:r>
            <a:r>
              <a:rPr lang="en-US" sz="1600" b="1" dirty="0" err="1">
                <a:solidFill>
                  <a:prstClr val="black"/>
                </a:solidFill>
              </a:rPr>
              <a:t>Pilar</a:t>
            </a:r>
            <a:endParaRPr lang="en-US" sz="1600" b="1" dirty="0">
              <a:solidFill>
                <a:prstClr val="black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357423" y="2643183"/>
            <a:ext cx="1285884" cy="57150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solidFill>
                  <a:prstClr val="black"/>
                </a:solidFill>
              </a:rPr>
              <a:t>Sinergi</a:t>
            </a:r>
            <a:endParaRPr lang="en-US" sz="1600" b="1" dirty="0">
              <a:solidFill>
                <a:prstClr val="black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solidFill>
                  <a:prstClr val="black"/>
                </a:solidFill>
              </a:rPr>
              <a:t>Antar</a:t>
            </a:r>
            <a:r>
              <a:rPr lang="en-US" sz="1600" b="1" dirty="0">
                <a:solidFill>
                  <a:prstClr val="black"/>
                </a:solidFill>
              </a:rPr>
              <a:t> </a:t>
            </a:r>
            <a:r>
              <a:rPr lang="en-US" sz="1600" b="1" dirty="0" err="1">
                <a:solidFill>
                  <a:prstClr val="black"/>
                </a:solidFill>
              </a:rPr>
              <a:t>Pilar</a:t>
            </a:r>
            <a:endParaRPr lang="en-US" sz="1600" b="1" dirty="0">
              <a:solidFill>
                <a:prstClr val="black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42911" y="3643314"/>
            <a:ext cx="1285884" cy="57150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prstClr val="black"/>
                </a:solidFill>
              </a:rPr>
              <a:t>Integritas</a:t>
            </a:r>
            <a:r>
              <a:rPr lang="en-US" b="1" dirty="0">
                <a:solidFill>
                  <a:prstClr val="black"/>
                </a:solidFill>
              </a:rPr>
              <a:t> Org.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357421" y="3643314"/>
            <a:ext cx="1643075" cy="57150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black"/>
                </a:solidFill>
              </a:rPr>
              <a:t>Sinergi</a:t>
            </a:r>
            <a:r>
              <a:rPr lang="en-US" dirty="0">
                <a:solidFill>
                  <a:prstClr val="black"/>
                </a:solidFill>
              </a:rPr>
              <a:t> org.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71473" y="4643447"/>
            <a:ext cx="1285884" cy="57150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prstClr val="black"/>
                </a:solidFill>
              </a:rPr>
              <a:t>Integritas</a:t>
            </a:r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err="1">
                <a:solidFill>
                  <a:prstClr val="black"/>
                </a:solidFill>
              </a:rPr>
              <a:t>Individu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357423" y="4643447"/>
            <a:ext cx="1285884" cy="57150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black"/>
                </a:solidFill>
              </a:rPr>
              <a:t>Bangun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Intg</a:t>
            </a:r>
            <a:r>
              <a:rPr lang="en-US" dirty="0">
                <a:solidFill>
                  <a:prstClr val="black"/>
                </a:solidFill>
              </a:rPr>
              <a:t>. Org,</a:t>
            </a:r>
          </a:p>
        </p:txBody>
      </p:sp>
      <p:sp>
        <p:nvSpPr>
          <p:cNvPr id="19" name="Oval 18"/>
          <p:cNvSpPr/>
          <p:nvPr/>
        </p:nvSpPr>
        <p:spPr>
          <a:xfrm>
            <a:off x="4143372" y="2571745"/>
            <a:ext cx="1357323" cy="7143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prstClr val="black"/>
                </a:solidFill>
              </a:rPr>
              <a:t>Integritas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nasional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357685" y="3571876"/>
            <a:ext cx="1357323" cy="7143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black"/>
                </a:solidFill>
              </a:rPr>
              <a:t>Intg</a:t>
            </a:r>
            <a:r>
              <a:rPr lang="en-US" dirty="0">
                <a:solidFill>
                  <a:prstClr val="black"/>
                </a:solidFill>
              </a:rPr>
              <a:t>. </a:t>
            </a:r>
            <a:r>
              <a:rPr lang="en-US" dirty="0" err="1">
                <a:solidFill>
                  <a:prstClr val="black"/>
                </a:solidFill>
              </a:rPr>
              <a:t>pilar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286248" y="4572009"/>
            <a:ext cx="1357323" cy="7143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</a:rPr>
              <a:t>Intg.org</a:t>
            </a:r>
          </a:p>
        </p:txBody>
      </p:sp>
      <p:sp>
        <p:nvSpPr>
          <p:cNvPr id="22" name="Oval 21"/>
          <p:cNvSpPr/>
          <p:nvPr/>
        </p:nvSpPr>
        <p:spPr>
          <a:xfrm>
            <a:off x="4286248" y="5500702"/>
            <a:ext cx="1357323" cy="7143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black"/>
                </a:solidFill>
              </a:rPr>
              <a:t>Intg.individu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14349" y="5643579"/>
            <a:ext cx="1285884" cy="57150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black"/>
                </a:solidFill>
              </a:rPr>
              <a:t>Value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428861" y="5643579"/>
            <a:ext cx="1285884" cy="57150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black"/>
                </a:solidFill>
              </a:rPr>
              <a:t>Int</a:t>
            </a:r>
            <a:r>
              <a:rPr lang="en-US" dirty="0">
                <a:solidFill>
                  <a:prstClr val="black"/>
                </a:solidFill>
              </a:rPr>
              <a:t>’ tunas </a:t>
            </a:r>
            <a:r>
              <a:rPr lang="en-US" dirty="0" err="1">
                <a:solidFill>
                  <a:prstClr val="black"/>
                </a:solidFill>
              </a:rPr>
              <a:t>intg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-1285916" y="1785927"/>
            <a:ext cx="71439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Arrow 26"/>
          <p:cNvSpPr/>
          <p:nvPr/>
        </p:nvSpPr>
        <p:spPr>
          <a:xfrm>
            <a:off x="2071671" y="5715016"/>
            <a:ext cx="285752" cy="4286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000232" y="3714752"/>
            <a:ext cx="285752" cy="4286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2000232" y="4786322"/>
            <a:ext cx="285752" cy="4286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3786183" y="5643578"/>
            <a:ext cx="285752" cy="4286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4000496" y="3714752"/>
            <a:ext cx="285752" cy="4286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3786183" y="4714884"/>
            <a:ext cx="285752" cy="4286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3786183" y="2786058"/>
            <a:ext cx="285752" cy="4286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2000232" y="2786058"/>
            <a:ext cx="285752" cy="4286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rot="16200000" flipV="1">
            <a:off x="2511658" y="3917706"/>
            <a:ext cx="318932" cy="29134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10800000">
            <a:off x="1500169" y="4214818"/>
            <a:ext cx="3000395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16200000" flipV="1">
            <a:off x="2868849" y="1988881"/>
            <a:ext cx="318932" cy="29134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286512" y="5072074"/>
            <a:ext cx="257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</a:rPr>
              <a:t>SKEMA KONSEP SISTEM INTEGRITAS NASIONAL</a:t>
            </a:r>
          </a:p>
        </p:txBody>
      </p:sp>
      <p:sp>
        <p:nvSpPr>
          <p:cNvPr id="43" name="Right Arrow 42"/>
          <p:cNvSpPr/>
          <p:nvPr/>
        </p:nvSpPr>
        <p:spPr>
          <a:xfrm>
            <a:off x="5286380" y="1785926"/>
            <a:ext cx="285752" cy="4286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2000232" y="1785926"/>
            <a:ext cx="285752" cy="4286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3643307" y="1785926"/>
            <a:ext cx="285752" cy="4286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ight Arrow 45"/>
          <p:cNvSpPr/>
          <p:nvPr/>
        </p:nvSpPr>
        <p:spPr>
          <a:xfrm>
            <a:off x="6929455" y="1785926"/>
            <a:ext cx="285752" cy="4286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500958" y="2357430"/>
            <a:ext cx="1500199" cy="415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prstClr val="white"/>
                </a:solidFill>
              </a:rPr>
              <a:t>TUJUAN NASIONAL TERCAPAI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15008" y="2500306"/>
            <a:ext cx="1357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prstClr val="white"/>
                </a:solidFill>
              </a:rPr>
              <a:t>KONDISI NASIONAL DENGAN KORUPSI TERKENDALI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858016" y="3714752"/>
            <a:ext cx="1428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prstClr val="black"/>
                </a:solidFill>
                <a:latin typeface="Arial Black" pitchFamily="34" charset="0"/>
              </a:rPr>
              <a:t>K</a:t>
            </a:r>
            <a:r>
              <a:rPr lang="en-US" sz="3200" b="1" dirty="0">
                <a:solidFill>
                  <a:srgbClr val="FF0000"/>
                </a:solidFill>
                <a:latin typeface="Arial Black" pitchFamily="34" charset="0"/>
              </a:rPr>
              <a:t>P</a:t>
            </a:r>
            <a:r>
              <a:rPr lang="en-US" sz="3200" b="1" dirty="0">
                <a:solidFill>
                  <a:prstClr val="black"/>
                </a:solidFill>
                <a:latin typeface="Arial Black" pitchFamily="34" charset="0"/>
              </a:rPr>
              <a:t>K</a:t>
            </a:r>
          </a:p>
        </p:txBody>
      </p:sp>
      <p:sp>
        <p:nvSpPr>
          <p:cNvPr id="50" name="Left Arrow 49"/>
          <p:cNvSpPr/>
          <p:nvPr/>
        </p:nvSpPr>
        <p:spPr>
          <a:xfrm>
            <a:off x="5786447" y="3286124"/>
            <a:ext cx="1571636" cy="6429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</a:rPr>
              <a:t>KORSUP</a:t>
            </a:r>
          </a:p>
        </p:txBody>
      </p:sp>
    </p:spTree>
    <p:extLst>
      <p:ext uri="{BB962C8B-B14F-4D97-AF65-F5344CB8AC3E}">
        <p14:creationId xmlns:p14="http://schemas.microsoft.com/office/powerpoint/2010/main" val="409328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1" y="500043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Dreamtegrity</a:t>
            </a:r>
            <a:r>
              <a:rPr lang="en-US" dirty="0" smtClean="0"/>
              <a:t> : </a:t>
            </a:r>
            <a:r>
              <a:rPr lang="en-US" dirty="0" err="1" smtClean="0"/>
              <a:t>impian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00174"/>
            <a:ext cx="6152728" cy="3584124"/>
          </a:xfrm>
        </p:spPr>
        <p:txBody>
          <a:bodyPr>
            <a:normAutofit/>
          </a:bodyPr>
          <a:lstStyle/>
          <a:p>
            <a:pPr algn="l"/>
            <a:r>
              <a:rPr lang="en-US" sz="2400" dirty="0" err="1" smtClean="0"/>
              <a:t>Bentuk</a:t>
            </a:r>
            <a:r>
              <a:rPr lang="en-US" sz="2400" dirty="0" smtClean="0"/>
              <a:t> </a:t>
            </a:r>
            <a:r>
              <a:rPr lang="en-US" sz="2400" dirty="0" err="1" smtClean="0"/>
              <a:t>kelompok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membuat</a:t>
            </a:r>
            <a:r>
              <a:rPr lang="en-US" sz="2400" dirty="0" smtClean="0"/>
              <a:t> </a:t>
            </a:r>
            <a:r>
              <a:rPr lang="en-US" sz="2400" dirty="0" err="1" smtClean="0"/>
              <a:t>kolase</a:t>
            </a:r>
            <a:r>
              <a:rPr lang="en-US" sz="2400" dirty="0" smtClean="0"/>
              <a:t> </a:t>
            </a:r>
            <a:r>
              <a:rPr lang="en-US" sz="2400" dirty="0" err="1" smtClean="0"/>
              <a:t>impan</a:t>
            </a:r>
            <a:r>
              <a:rPr lang="en-US" sz="2400" dirty="0" smtClean="0"/>
              <a:t> </a:t>
            </a:r>
            <a:r>
              <a:rPr lang="en-US" sz="2400" dirty="0" err="1" smtClean="0"/>
              <a:t>indonesia</a:t>
            </a:r>
            <a:r>
              <a:rPr lang="en-US" sz="2400" dirty="0" smtClean="0"/>
              <a:t> </a:t>
            </a:r>
            <a:r>
              <a:rPr lang="en-US" sz="2400" dirty="0" err="1" smtClean="0"/>
              <a:t>masa</a:t>
            </a:r>
            <a:r>
              <a:rPr lang="en-US" sz="2400" dirty="0" smtClean="0"/>
              <a:t> </a:t>
            </a:r>
            <a:r>
              <a:rPr lang="en-US" sz="2400" dirty="0" err="1" smtClean="0"/>
              <a:t>depan</a:t>
            </a:r>
            <a:r>
              <a:rPr lang="en-US" sz="2400" dirty="0" smtClean="0"/>
              <a:t>,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menggunakan</a:t>
            </a:r>
            <a:r>
              <a:rPr lang="en-US" sz="2400" dirty="0" smtClean="0"/>
              <a:t> </a:t>
            </a:r>
            <a:r>
              <a:rPr lang="en-US" sz="2400" dirty="0" err="1" smtClean="0"/>
              <a:t>potongan</a:t>
            </a:r>
            <a:r>
              <a:rPr lang="en-US" sz="2400" dirty="0" smtClean="0"/>
              <a:t> </a:t>
            </a:r>
            <a:r>
              <a:rPr lang="en-US" sz="2400" dirty="0" err="1" smtClean="0"/>
              <a:t>gambar</a:t>
            </a:r>
            <a:r>
              <a:rPr lang="en-US" sz="2400" dirty="0" smtClean="0"/>
              <a:t> yang </a:t>
            </a:r>
            <a:r>
              <a:rPr lang="en-US" sz="2400" dirty="0" err="1" smtClean="0"/>
              <a:t>telah</a:t>
            </a:r>
            <a:r>
              <a:rPr lang="en-US" sz="2400" dirty="0" smtClean="0"/>
              <a:t> </a:t>
            </a:r>
            <a:r>
              <a:rPr lang="en-US" sz="2400" dirty="0" err="1" smtClean="0"/>
              <a:t>disediakan</a:t>
            </a:r>
            <a:r>
              <a:rPr lang="en-US" sz="2400" dirty="0" smtClean="0"/>
              <a:t> </a:t>
            </a:r>
            <a:r>
              <a:rPr lang="en-US" sz="2400" dirty="0" err="1" smtClean="0"/>
              <a:t>baik</a:t>
            </a:r>
            <a:r>
              <a:rPr lang="en-US" sz="2400" dirty="0" smtClean="0"/>
              <a:t>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 smtClean="0"/>
              <a:t>majalah</a:t>
            </a:r>
            <a:r>
              <a:rPr lang="en-US" sz="2400" dirty="0" smtClean="0"/>
              <a:t>/</a:t>
            </a:r>
            <a:r>
              <a:rPr lang="en-US" sz="2400" dirty="0" err="1" smtClean="0"/>
              <a:t>koran</a:t>
            </a:r>
            <a:r>
              <a:rPr lang="en-US" sz="2400" dirty="0" smtClean="0"/>
              <a:t>, </a:t>
            </a:r>
            <a:r>
              <a:rPr lang="en-US" sz="2400" dirty="0" err="1" smtClean="0"/>
              <a:t>kemudian</a:t>
            </a:r>
            <a:r>
              <a:rPr lang="en-US" sz="2400" dirty="0" smtClean="0"/>
              <a:t> </a:t>
            </a:r>
            <a:r>
              <a:rPr lang="en-US" sz="2400" dirty="0" err="1" smtClean="0"/>
              <a:t>mempresentasikan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892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27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22031" y="2590800"/>
            <a:ext cx="8229600" cy="857256"/>
          </a:xfrm>
          <a:prstGeom prst="rect">
            <a:avLst/>
          </a:prstGeom>
        </p:spPr>
        <p:txBody>
          <a:bodyPr bIns="91440" anchor="ctr" anchorCtr="0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smtClean="0">
                <a:latin typeface="Eras Bold ITC" pitchFamily="34" charset="0"/>
              </a:rPr>
              <a:t>SEMAKIN JAUH DARI KORUPSI</a:t>
            </a:r>
            <a:endParaRPr>
              <a:latin typeface="Eras Bold ITC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3264297"/>
            <a:ext cx="9139237" cy="362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96D61-D990-46BB-B105-4BB9AF30A11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Latsar CPNS Kemenkumham 2017                                      richard pantun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62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1" y="571480"/>
            <a:ext cx="8229600" cy="8572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SEMAKIN JAUH DARI KORUPSI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10" y="2428869"/>
            <a:ext cx="7786743" cy="2655430"/>
          </a:xfrm>
        </p:spPr>
        <p:txBody>
          <a:bodyPr/>
          <a:lstStyle/>
          <a:p>
            <a:pPr algn="l"/>
            <a:r>
              <a:rPr lang="en-US" sz="3200" dirty="0" smtClean="0"/>
              <a:t>A. TUNAS INTEGRITAS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785787" y="3571877"/>
            <a:ext cx="78581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Arial" charset="0"/>
              </a:rPr>
              <a:t>Tunas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integritas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merupakan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terjemahan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dari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konsep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yang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berprinsip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bahwa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manusia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sebagai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faktor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knci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perubahan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,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dan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pendekatan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seutuhnya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terkait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manusia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sebagai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mahluk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dengan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aspek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jasmani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dan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rohani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serta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makluk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sosial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yang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harus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berinteraksi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dengan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lingkungannya</a:t>
            </a:r>
            <a:endParaRPr lang="en-US" sz="2400" dirty="0">
              <a:solidFill>
                <a:prstClr val="white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0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1" y="571480"/>
            <a:ext cx="8229600" cy="8572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SEMAKIN JAUH DARI KORUPSI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398" y="1712208"/>
            <a:ext cx="7776865" cy="85725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3200" b="1" dirty="0" smtClean="0"/>
              <a:t>B. IDENTIFIKASI NILAI DASAR ANTI KORUPSI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93451" y="2852936"/>
            <a:ext cx="78581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Jujur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;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Peduli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;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Mandiri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;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Disiplin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;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Tanggungjawab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;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Kerja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keras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;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Sederhana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;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Berani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;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Adil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12477" y="3865437"/>
            <a:ext cx="307183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err="1">
                <a:solidFill>
                  <a:prstClr val="black"/>
                </a:solidFill>
                <a:latin typeface="Arial" charset="0"/>
              </a:rPr>
              <a:t>Pengecekan</a:t>
            </a:r>
            <a:r>
              <a:rPr lang="en-US" sz="3200" dirty="0">
                <a:solidFill>
                  <a:prstClr val="black"/>
                </a:solidFill>
                <a:latin typeface="Arial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charset="0"/>
              </a:rPr>
              <a:t>signifikan</a:t>
            </a:r>
            <a:r>
              <a:rPr lang="en-US" sz="3200" dirty="0">
                <a:solidFill>
                  <a:prstClr val="black"/>
                </a:solidFill>
                <a:latin typeface="Arial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charset="0"/>
              </a:rPr>
              <a:t>nilai</a:t>
            </a:r>
            <a:r>
              <a:rPr lang="en-US" sz="3200" dirty="0">
                <a:solidFill>
                  <a:prstClr val="black"/>
                </a:solidFill>
                <a:latin typeface="Arial" charset="0"/>
              </a:rPr>
              <a:t>, </a:t>
            </a:r>
            <a:r>
              <a:rPr lang="en-US" sz="3200" dirty="0" err="1">
                <a:solidFill>
                  <a:prstClr val="black"/>
                </a:solidFill>
                <a:latin typeface="Arial" charset="0"/>
              </a:rPr>
              <a:t>melalui</a:t>
            </a:r>
            <a:r>
              <a:rPr lang="en-US" sz="3200" dirty="0">
                <a:solidFill>
                  <a:prstClr val="black"/>
                </a:solidFill>
                <a:latin typeface="Arial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charset="0"/>
              </a:rPr>
              <a:t>diskusi</a:t>
            </a:r>
            <a:endParaRPr lang="en-US" sz="3200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5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1" y="571480"/>
            <a:ext cx="8229600" cy="8572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SEMAKIN JAUH DARI KORUPSI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3" y="2071678"/>
            <a:ext cx="8572560" cy="857256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 smtClean="0"/>
              <a:t>C. PENYELARASAN NILAI ORGANISASI DAN NILAI ANTI KORUPSI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85787" y="3143249"/>
            <a:ext cx="7858180" cy="3416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latin typeface="Arial" charset="0"/>
              </a:rPr>
              <a:t> PENYELAR</a:t>
            </a:r>
            <a:r>
              <a:rPr lang="id-ID" sz="2400" dirty="0">
                <a:solidFill>
                  <a:prstClr val="white"/>
                </a:solidFill>
                <a:latin typeface="Arial" charset="0"/>
              </a:rPr>
              <a:t>AS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AN.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Arial" charset="0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Arial" charset="0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Arial" charset="0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Arial" charset="0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Arial" charset="0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Arial" charset="0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Arial" charset="0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71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9AB020-729D-4727-A29B-8E575C013E83}" type="datetime1">
              <a:rPr lang="en-US" smtClean="0">
                <a:solidFill>
                  <a:prstClr val="white">
                    <a:shade val="50000"/>
                  </a:prstClr>
                </a:solidFill>
              </a:rPr>
              <a:t>1/5/2020</a:t>
            </a:fld>
            <a:endParaRPr lang="id-ID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8BD882-1F79-400E-A6EE-9D70B43B8C2D}" type="slidenum">
              <a:rPr lang="id-ID" smtClean="0">
                <a:solidFill>
                  <a:prstClr val="white">
                    <a:shade val="50000"/>
                  </a:prstClr>
                </a:solidFill>
              </a:rPr>
              <a:pPr>
                <a:defRPr/>
              </a:pPr>
              <a:t>38</a:t>
            </a:fld>
            <a:endParaRPr lang="id-ID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34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1" y="714356"/>
            <a:ext cx="8229600" cy="642942"/>
          </a:xfrm>
        </p:spPr>
        <p:txBody>
          <a:bodyPr>
            <a:normAutofit fontScale="90000"/>
          </a:bodyPr>
          <a:lstStyle/>
          <a:p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/>
              <a:t>D. </a:t>
            </a:r>
            <a:r>
              <a:rPr lang="en-US" sz="3200" dirty="0" err="1" smtClean="0"/>
              <a:t>penanaman</a:t>
            </a:r>
            <a:r>
              <a:rPr lang="en-US" sz="3200" dirty="0" smtClean="0"/>
              <a:t> </a:t>
            </a:r>
            <a:r>
              <a:rPr lang="en-US" sz="3200" dirty="0" err="1" smtClean="0"/>
              <a:t>nilai</a:t>
            </a:r>
            <a:r>
              <a:rPr lang="en-US" sz="3200" dirty="0" smtClean="0"/>
              <a:t> </a:t>
            </a:r>
            <a:r>
              <a:rPr lang="en-US" sz="3200" dirty="0" err="1" smtClean="0"/>
              <a:t>integritas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5785" y="1571613"/>
            <a:ext cx="7643867" cy="4643470"/>
          </a:xfrm>
        </p:spPr>
        <p:txBody>
          <a:bodyPr/>
          <a:lstStyle/>
          <a:p>
            <a:pPr marL="514350" indent="-514350" algn="l"/>
            <a:r>
              <a:rPr lang="en-US" sz="3200" dirty="0" err="1" smtClean="0">
                <a:solidFill>
                  <a:srgbClr val="FFFF00"/>
                </a:solidFill>
              </a:rPr>
              <a:t>a.Kesediaan</a:t>
            </a:r>
            <a:r>
              <a:rPr lang="en-US" sz="3200" dirty="0" smtClean="0">
                <a:solidFill>
                  <a:srgbClr val="FFFF00"/>
                </a:solidFill>
              </a:rPr>
              <a:t>.</a:t>
            </a:r>
          </a:p>
          <a:p>
            <a:pPr marL="514350" indent="-514350" algn="l"/>
            <a:r>
              <a:rPr lang="en-US" dirty="0" smtClean="0"/>
              <a:t>     </a:t>
            </a:r>
            <a:r>
              <a:rPr lang="en-US" dirty="0" err="1" smtClean="0"/>
              <a:t>Kesedi</a:t>
            </a:r>
            <a:r>
              <a:rPr lang="id-ID" dirty="0" smtClean="0"/>
              <a:t>a</a:t>
            </a:r>
            <a:r>
              <a:rPr lang="en-US" dirty="0" smtClean="0"/>
              <a:t>an </a:t>
            </a:r>
            <a:r>
              <a:rPr lang="en-US" dirty="0" err="1" smtClean="0"/>
              <a:t>terhadap</a:t>
            </a:r>
            <a:r>
              <a:rPr lang="en-US" dirty="0" smtClean="0"/>
              <a:t> </a:t>
            </a:r>
            <a:r>
              <a:rPr lang="en-US" dirty="0" err="1" smtClean="0"/>
              <a:t>integritas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individu</a:t>
            </a:r>
            <a:r>
              <a:rPr lang="en-US" dirty="0" smtClean="0"/>
              <a:t> </a:t>
            </a:r>
            <a:r>
              <a:rPr lang="en-US" dirty="0" err="1" smtClean="0"/>
              <a:t>bersedia</a:t>
            </a:r>
            <a:r>
              <a:rPr lang="en-US" dirty="0" smtClean="0"/>
              <a:t> </a:t>
            </a:r>
            <a:r>
              <a:rPr lang="en-US" dirty="0" err="1" smtClean="0"/>
              <a:t>menerima</a:t>
            </a:r>
            <a:r>
              <a:rPr lang="en-US" dirty="0" smtClean="0"/>
              <a:t> </a:t>
            </a:r>
            <a:r>
              <a:rPr lang="en-US" dirty="0" err="1" smtClean="0"/>
              <a:t>pengaruh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berintegritas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orang lain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kelompok</a:t>
            </a:r>
            <a:r>
              <a:rPr lang="en-US" dirty="0" smtClean="0"/>
              <a:t> lain, </a:t>
            </a:r>
            <a:r>
              <a:rPr lang="en-US" dirty="0" err="1" smtClean="0"/>
              <a:t>dikarenakan</a:t>
            </a:r>
            <a:r>
              <a:rPr lang="en-US" dirty="0" smtClean="0"/>
              <a:t> </a:t>
            </a:r>
            <a:r>
              <a:rPr lang="en-US" dirty="0" err="1" smtClean="0"/>
              <a:t>ia</a:t>
            </a:r>
            <a:r>
              <a:rPr lang="en-US" dirty="0" smtClean="0"/>
              <a:t> </a:t>
            </a:r>
            <a:r>
              <a:rPr lang="en-US" dirty="0" err="1" smtClean="0"/>
              <a:t>berharap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memperoleh</a:t>
            </a:r>
            <a:r>
              <a:rPr lang="en-US" dirty="0" smtClean="0"/>
              <a:t> </a:t>
            </a:r>
            <a:r>
              <a:rPr lang="en-US" dirty="0" err="1" smtClean="0"/>
              <a:t>reaksi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tanggapan</a:t>
            </a:r>
            <a:r>
              <a:rPr lang="en-US" dirty="0" smtClean="0"/>
              <a:t> </a:t>
            </a:r>
            <a:r>
              <a:rPr lang="en-US" dirty="0" err="1" smtClean="0"/>
              <a:t>positif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pihak</a:t>
            </a:r>
            <a:r>
              <a:rPr lang="en-US" dirty="0" smtClean="0"/>
              <a:t> lain.</a:t>
            </a:r>
          </a:p>
          <a:p>
            <a:pPr marL="514350" indent="-514350" algn="l"/>
            <a:r>
              <a:rPr lang="en-US" sz="2000" i="1" dirty="0" err="1" smtClean="0">
                <a:solidFill>
                  <a:srgbClr val="FFFF00"/>
                </a:solidFill>
              </a:rPr>
              <a:t>Contoh</a:t>
            </a:r>
            <a:r>
              <a:rPr lang="en-US" sz="2000" i="1" dirty="0" smtClean="0">
                <a:solidFill>
                  <a:srgbClr val="FFFF00"/>
                </a:solidFill>
              </a:rPr>
              <a:t> : </a:t>
            </a:r>
            <a:r>
              <a:rPr lang="en-US" sz="2000" i="1" dirty="0" err="1" smtClean="0">
                <a:solidFill>
                  <a:srgbClr val="FFFF00"/>
                </a:solidFill>
              </a:rPr>
              <a:t>bentuknya</a:t>
            </a:r>
            <a:r>
              <a:rPr lang="en-US" sz="2000" i="1" dirty="0" smtClean="0">
                <a:solidFill>
                  <a:srgbClr val="FFFF00"/>
                </a:solidFill>
              </a:rPr>
              <a:t> </a:t>
            </a:r>
            <a:r>
              <a:rPr lang="en-US" sz="2000" i="1" dirty="0" err="1" smtClean="0">
                <a:solidFill>
                  <a:srgbClr val="FFFF00"/>
                </a:solidFill>
              </a:rPr>
              <a:t>dukungan</a:t>
            </a:r>
            <a:r>
              <a:rPr lang="en-US" sz="2000" i="1" dirty="0" smtClean="0">
                <a:solidFill>
                  <a:srgbClr val="FFFF00"/>
                </a:solidFill>
              </a:rPr>
              <a:t>/</a:t>
            </a:r>
            <a:r>
              <a:rPr lang="en-US" sz="2000" i="1" dirty="0" err="1" smtClean="0">
                <a:solidFill>
                  <a:srgbClr val="FFFF00"/>
                </a:solidFill>
              </a:rPr>
              <a:t>puj</a:t>
            </a:r>
            <a:r>
              <a:rPr lang="id-ID" sz="2000" i="1" dirty="0" smtClean="0">
                <a:solidFill>
                  <a:srgbClr val="FFFF00"/>
                </a:solidFill>
              </a:rPr>
              <a:t>i</a:t>
            </a:r>
            <a:r>
              <a:rPr lang="en-US" sz="2000" i="1" dirty="0" smtClean="0">
                <a:solidFill>
                  <a:srgbClr val="FFFF00"/>
                </a:solidFill>
              </a:rPr>
              <a:t>an </a:t>
            </a:r>
            <a:r>
              <a:rPr lang="en-US" sz="2000" i="1" dirty="0" err="1" smtClean="0">
                <a:solidFill>
                  <a:srgbClr val="FFFF00"/>
                </a:solidFill>
              </a:rPr>
              <a:t>atau</a:t>
            </a:r>
            <a:r>
              <a:rPr lang="en-US" sz="2000" i="1" dirty="0" smtClean="0">
                <a:solidFill>
                  <a:srgbClr val="FFFF00"/>
                </a:solidFill>
              </a:rPr>
              <a:t> </a:t>
            </a:r>
            <a:r>
              <a:rPr lang="en-US" sz="2000" i="1" dirty="0" err="1" smtClean="0">
                <a:solidFill>
                  <a:srgbClr val="FFFF00"/>
                </a:solidFill>
              </a:rPr>
              <a:t>pencitraan</a:t>
            </a:r>
            <a:r>
              <a:rPr lang="en-US" sz="2000" i="1" dirty="0" smtClean="0">
                <a:solidFill>
                  <a:srgbClr val="FFFF00"/>
                </a:solidFill>
              </a:rPr>
              <a:t>.</a:t>
            </a:r>
          </a:p>
          <a:p>
            <a:pPr marL="514350" indent="-514350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8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688" y="476672"/>
            <a:ext cx="8748464" cy="6264696"/>
          </a:xfrm>
        </p:spPr>
        <p:txBody>
          <a:bodyPr>
            <a:normAutofit fontScale="90000"/>
          </a:bodyPr>
          <a:lstStyle/>
          <a:p>
            <a:pPr marL="182563">
              <a:lnSpc>
                <a:spcPct val="150000"/>
              </a:lnSpc>
            </a:pPr>
            <a:r>
              <a:rPr lang="id-ID" b="1" dirty="0" smtClean="0"/>
              <a:t>Indikator Hasil Belajar</a:t>
            </a:r>
            <a:br>
              <a:rPr lang="id-ID" b="1" dirty="0" smtClean="0"/>
            </a:br>
            <a:r>
              <a:rPr lang="id-ID" sz="2400" b="1" dirty="0" smtClean="0"/>
              <a:t>1. menyadari dampak perilaku dan tindak pidana korupsi bagi kehidupan diri pribadi, keluarga, masyarakat, dan bangsa;</a:t>
            </a:r>
            <a:br>
              <a:rPr lang="id-ID" sz="2400" b="1" dirty="0" smtClean="0"/>
            </a:br>
            <a:r>
              <a:rPr lang="id-ID" sz="2400" b="1" dirty="0" smtClean="0"/>
              <a:t>2. menjelaskan cara-cara menghindari perilaku dan tindak pidana korupsi;</a:t>
            </a:r>
            <a:br>
              <a:rPr lang="id-ID" sz="2400" b="1" dirty="0" smtClean="0"/>
            </a:br>
            <a:r>
              <a:rPr lang="id-ID" sz="2400" b="1" dirty="0" smtClean="0"/>
              <a:t>3. menjelaskan pembangunan sistem integritas untuk mencegah terjadinya korupsi di lingkungan; dan</a:t>
            </a:r>
            <a:br>
              <a:rPr lang="id-ID" sz="2400" b="1" dirty="0" smtClean="0"/>
            </a:br>
            <a:r>
              <a:rPr lang="id-ID" sz="2400" b="1" dirty="0" smtClean="0"/>
              <a:t>4. mengaktualisasikan nilai dasar anti korupsi bagi kehidupan diri pribadi, keluarga, masyarakat, dan bangsa.</a:t>
            </a:r>
            <a:br>
              <a:rPr lang="id-ID" sz="2400" b="1" dirty="0" smtClean="0"/>
            </a:br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102825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1" y="714356"/>
            <a:ext cx="8229600" cy="642942"/>
          </a:xfrm>
        </p:spPr>
        <p:txBody>
          <a:bodyPr>
            <a:normAutofit fontScale="90000"/>
          </a:bodyPr>
          <a:lstStyle/>
          <a:p>
            <a:pPr algn="r"/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b="0" dirty="0" err="1" smtClean="0">
                <a:effectLst/>
                <a:latin typeface="Arial Rounded MT Bold" pitchFamily="34" charset="0"/>
              </a:rPr>
              <a:t>lanjutan</a:t>
            </a:r>
            <a:endParaRPr lang="en-US" sz="2700" b="0" dirty="0">
              <a:effectLst/>
              <a:latin typeface="Arial Rounded MT Bold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5785" y="1571613"/>
            <a:ext cx="7643867" cy="4643470"/>
          </a:xfrm>
        </p:spPr>
        <p:txBody>
          <a:bodyPr/>
          <a:lstStyle/>
          <a:p>
            <a:pPr marL="514350" indent="-514350" algn="l"/>
            <a:r>
              <a:rPr lang="en-US" sz="3200" dirty="0" smtClean="0">
                <a:solidFill>
                  <a:srgbClr val="FFFF00"/>
                </a:solidFill>
              </a:rPr>
              <a:t>b. </a:t>
            </a:r>
            <a:r>
              <a:rPr lang="en-US" sz="3200" dirty="0" err="1" smtClean="0">
                <a:solidFill>
                  <a:srgbClr val="FFFF00"/>
                </a:solidFill>
              </a:rPr>
              <a:t>Identifikasi</a:t>
            </a:r>
            <a:r>
              <a:rPr lang="en-US" sz="3200" dirty="0" smtClean="0">
                <a:solidFill>
                  <a:srgbClr val="FFFF00"/>
                </a:solidFill>
              </a:rPr>
              <a:t>.</a:t>
            </a:r>
          </a:p>
          <a:p>
            <a:pPr marL="514350" indent="-514350" algn="l"/>
            <a:r>
              <a:rPr lang="en-US" dirty="0" smtClean="0"/>
              <a:t>     </a:t>
            </a:r>
            <a:r>
              <a:rPr lang="en-US" dirty="0" err="1" smtClean="0"/>
              <a:t>Identifikasi</a:t>
            </a:r>
            <a:r>
              <a:rPr lang="en-US" dirty="0" smtClean="0"/>
              <a:t> </a:t>
            </a:r>
            <a:r>
              <a:rPr lang="en-US" dirty="0" err="1" smtClean="0"/>
              <a:t>integritas</a:t>
            </a:r>
            <a:r>
              <a:rPr lang="en-US" dirty="0" smtClean="0"/>
              <a:t> </a:t>
            </a:r>
            <a:r>
              <a:rPr lang="en-US" dirty="0" err="1" smtClean="0"/>
              <a:t>terjadi</a:t>
            </a:r>
            <a:r>
              <a:rPr lang="en-US" dirty="0" smtClean="0"/>
              <a:t> </a:t>
            </a:r>
            <a:r>
              <a:rPr lang="en-US" dirty="0" err="1" smtClean="0"/>
              <a:t>apabila</a:t>
            </a:r>
            <a:r>
              <a:rPr lang="en-US" dirty="0" smtClean="0"/>
              <a:t> </a:t>
            </a:r>
            <a:r>
              <a:rPr lang="en-US" dirty="0" err="1" smtClean="0"/>
              <a:t>individu</a:t>
            </a:r>
            <a:r>
              <a:rPr lang="en-US" dirty="0" smtClean="0"/>
              <a:t> </a:t>
            </a:r>
            <a:r>
              <a:rPr lang="en-US" dirty="0" err="1" smtClean="0"/>
              <a:t>meniru</a:t>
            </a:r>
            <a:r>
              <a:rPr lang="en-US" dirty="0" smtClean="0"/>
              <a:t> </a:t>
            </a:r>
            <a:r>
              <a:rPr lang="en-US" dirty="0" err="1" smtClean="0"/>
              <a:t>integritas</a:t>
            </a:r>
            <a:r>
              <a:rPr lang="en-US" dirty="0" smtClean="0"/>
              <a:t> </a:t>
            </a:r>
            <a:r>
              <a:rPr lang="en-US" dirty="0" err="1" smtClean="0"/>
              <a:t>seseorang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kelompok</a:t>
            </a:r>
            <a:r>
              <a:rPr lang="en-US" dirty="0" smtClean="0"/>
              <a:t> lain </a:t>
            </a:r>
            <a:r>
              <a:rPr lang="en-US" dirty="0" err="1" smtClean="0"/>
              <a:t>dikarenakan</a:t>
            </a:r>
            <a:r>
              <a:rPr lang="en-US" dirty="0" smtClean="0"/>
              <a:t> </a:t>
            </a:r>
            <a:r>
              <a:rPr lang="en-US" dirty="0" err="1" smtClean="0"/>
              <a:t>integritas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r>
              <a:rPr lang="en-US" dirty="0" smtClean="0"/>
              <a:t> yang </a:t>
            </a:r>
            <a:r>
              <a:rPr lang="en-US" dirty="0" err="1" smtClean="0"/>
              <a:t>dianggap</a:t>
            </a:r>
            <a:r>
              <a:rPr lang="en-US" dirty="0" smtClean="0"/>
              <a:t> </a:t>
            </a:r>
            <a:r>
              <a:rPr lang="en-US" dirty="0" err="1" smtClean="0"/>
              <a:t>hubungan</a:t>
            </a:r>
            <a:r>
              <a:rPr lang="en-US" dirty="0" smtClean="0"/>
              <a:t> yang </a:t>
            </a:r>
            <a:r>
              <a:rPr lang="en-US" dirty="0" err="1" smtClean="0"/>
              <a:t>menyenangkan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yang </a:t>
            </a:r>
            <a:r>
              <a:rPr lang="en-US" dirty="0" err="1" smtClean="0"/>
              <a:t>memberikan</a:t>
            </a:r>
            <a:r>
              <a:rPr lang="en-US" dirty="0" smtClean="0"/>
              <a:t> </a:t>
            </a:r>
            <a:r>
              <a:rPr lang="en-US" dirty="0" err="1" smtClean="0"/>
              <a:t>pengaruh</a:t>
            </a:r>
            <a:r>
              <a:rPr lang="en-US" dirty="0" smtClean="0"/>
              <a:t> </a:t>
            </a:r>
            <a:r>
              <a:rPr lang="en-US" dirty="0" err="1" smtClean="0"/>
              <a:t>integritas</a:t>
            </a:r>
            <a:r>
              <a:rPr lang="en-US" dirty="0" smtClean="0"/>
              <a:t>.</a:t>
            </a:r>
          </a:p>
          <a:p>
            <a:pPr marL="514350" indent="-514350" algn="l"/>
            <a:r>
              <a:rPr lang="en-US" sz="2000" i="1" dirty="0" err="1" smtClean="0">
                <a:solidFill>
                  <a:srgbClr val="FFFF00"/>
                </a:solidFill>
              </a:rPr>
              <a:t>Contoh</a:t>
            </a:r>
            <a:r>
              <a:rPr lang="en-US" sz="2000" i="1" dirty="0" smtClean="0">
                <a:solidFill>
                  <a:srgbClr val="FFFF00"/>
                </a:solidFill>
              </a:rPr>
              <a:t> : </a:t>
            </a:r>
            <a:r>
              <a:rPr lang="en-US" sz="2000" i="1" dirty="0" err="1" smtClean="0">
                <a:solidFill>
                  <a:srgbClr val="FFFF00"/>
                </a:solidFill>
              </a:rPr>
              <a:t>meniru</a:t>
            </a:r>
            <a:r>
              <a:rPr lang="en-US" sz="2000" i="1" dirty="0" smtClean="0">
                <a:solidFill>
                  <a:srgbClr val="FFFF00"/>
                </a:solidFill>
              </a:rPr>
              <a:t> </a:t>
            </a:r>
            <a:r>
              <a:rPr lang="en-US" sz="2000" i="1" dirty="0" err="1" smtClean="0">
                <a:solidFill>
                  <a:srgbClr val="FFFF00"/>
                </a:solidFill>
              </a:rPr>
              <a:t>sikap</a:t>
            </a:r>
            <a:r>
              <a:rPr lang="en-US" sz="2000" i="1" dirty="0" smtClean="0">
                <a:solidFill>
                  <a:srgbClr val="FFFF00"/>
                </a:solidFill>
              </a:rPr>
              <a:t> yang </a:t>
            </a:r>
            <a:r>
              <a:rPr lang="en-US" sz="2000" i="1" dirty="0" err="1" smtClean="0">
                <a:solidFill>
                  <a:srgbClr val="FFFF00"/>
                </a:solidFill>
              </a:rPr>
              <a:t>dimodelkan</a:t>
            </a:r>
            <a:r>
              <a:rPr lang="en-US" sz="2000" i="1" dirty="0" smtClean="0">
                <a:solidFill>
                  <a:srgbClr val="FFFF00"/>
                </a:solidFill>
              </a:rPr>
              <a:t>.</a:t>
            </a:r>
          </a:p>
          <a:p>
            <a:pPr marL="514350" indent="-514350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96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1" y="714356"/>
            <a:ext cx="8229600" cy="642942"/>
          </a:xfrm>
        </p:spPr>
        <p:txBody>
          <a:bodyPr>
            <a:normAutofit fontScale="90000"/>
          </a:bodyPr>
          <a:lstStyle/>
          <a:p>
            <a:pPr algn="r"/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err="1" smtClean="0"/>
              <a:t>lanjutan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5785" y="1571613"/>
            <a:ext cx="7643867" cy="4643470"/>
          </a:xfrm>
        </p:spPr>
        <p:txBody>
          <a:bodyPr/>
          <a:lstStyle/>
          <a:p>
            <a:pPr marL="514350" indent="-514350" algn="l"/>
            <a:r>
              <a:rPr lang="en-US" sz="3200" dirty="0" smtClean="0">
                <a:solidFill>
                  <a:srgbClr val="FFFF00"/>
                </a:solidFill>
              </a:rPr>
              <a:t>c.  </a:t>
            </a:r>
            <a:r>
              <a:rPr lang="en-US" sz="3200" dirty="0" err="1" smtClean="0">
                <a:solidFill>
                  <a:srgbClr val="FFFF00"/>
                </a:solidFill>
              </a:rPr>
              <a:t>Internalisasi</a:t>
            </a:r>
            <a:r>
              <a:rPr lang="en-US" sz="3200" dirty="0" smtClean="0">
                <a:solidFill>
                  <a:srgbClr val="FFFF00"/>
                </a:solidFill>
              </a:rPr>
              <a:t>.</a:t>
            </a:r>
          </a:p>
          <a:p>
            <a:pPr marL="514350" indent="-514350" algn="l"/>
            <a:r>
              <a:rPr lang="en-US" dirty="0" smtClean="0"/>
              <a:t>      </a:t>
            </a:r>
            <a:r>
              <a:rPr lang="en-US" dirty="0" err="1" smtClean="0"/>
              <a:t>Individu</a:t>
            </a:r>
            <a:r>
              <a:rPr lang="en-US" dirty="0" smtClean="0"/>
              <a:t> </a:t>
            </a:r>
            <a:r>
              <a:rPr lang="en-US" dirty="0" err="1" smtClean="0"/>
              <a:t>menerima</a:t>
            </a:r>
            <a:r>
              <a:rPr lang="en-US" dirty="0" smtClean="0"/>
              <a:t> </a:t>
            </a:r>
            <a:r>
              <a:rPr lang="en-US" dirty="0" err="1" smtClean="0"/>
              <a:t>pengaruh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bersedia</a:t>
            </a:r>
            <a:r>
              <a:rPr lang="en-US" dirty="0" smtClean="0"/>
              <a:t> </a:t>
            </a:r>
            <a:r>
              <a:rPr lang="en-US" dirty="0" err="1" smtClean="0"/>
              <a:t>bersikap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berperilaku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penuh</a:t>
            </a:r>
            <a:r>
              <a:rPr lang="en-US" dirty="0" smtClean="0"/>
              <a:t> </a:t>
            </a:r>
            <a:r>
              <a:rPr lang="en-US" dirty="0" err="1" smtClean="0"/>
              <a:t>integritas</a:t>
            </a:r>
            <a:r>
              <a:rPr lang="en-US" dirty="0" smtClean="0"/>
              <a:t> </a:t>
            </a:r>
            <a:r>
              <a:rPr lang="en-US" dirty="0" err="1" smtClean="0"/>
              <a:t>dikarenakan</a:t>
            </a:r>
            <a:r>
              <a:rPr lang="en-US" dirty="0" smtClean="0"/>
              <a:t> </a:t>
            </a:r>
            <a:r>
              <a:rPr lang="en-US" dirty="0" err="1" smtClean="0"/>
              <a:t>integritas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r>
              <a:rPr lang="en-US" dirty="0" smtClean="0"/>
              <a:t> yang </a:t>
            </a:r>
            <a:r>
              <a:rPr lang="en-US" dirty="0" err="1" smtClean="0"/>
              <a:t>dipercayainya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yang </a:t>
            </a:r>
            <a:r>
              <a:rPr lang="en-US" dirty="0" err="1" smtClean="0"/>
              <a:t>dianut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1" y="714356"/>
            <a:ext cx="8229600" cy="642942"/>
          </a:xfrm>
        </p:spPr>
        <p:txBody>
          <a:bodyPr>
            <a:normAutofit fontScale="90000"/>
          </a:bodyPr>
          <a:lstStyle/>
          <a:p>
            <a:pPr algn="r"/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err="1" smtClean="0"/>
              <a:t>lanjutan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5785" y="1571613"/>
            <a:ext cx="7643867" cy="4643470"/>
          </a:xfrm>
        </p:spPr>
        <p:txBody>
          <a:bodyPr/>
          <a:lstStyle/>
          <a:p>
            <a:pPr marL="514350" indent="-514350" algn="l">
              <a:buAutoNum type="alphaLcPeriod" startAt="3"/>
            </a:pPr>
            <a:r>
              <a:rPr lang="en-US" sz="3200" dirty="0" err="1" smtClean="0">
                <a:solidFill>
                  <a:srgbClr val="FFFF00"/>
                </a:solidFill>
              </a:rPr>
              <a:t>Internalisasi</a:t>
            </a:r>
            <a:r>
              <a:rPr lang="en-US" sz="3200" dirty="0" smtClean="0">
                <a:solidFill>
                  <a:srgbClr val="FFFF00"/>
                </a:solidFill>
              </a:rPr>
              <a:t>.</a:t>
            </a:r>
          </a:p>
          <a:p>
            <a:pPr marL="514350" indent="-514350" algn="l"/>
            <a:r>
              <a:rPr lang="en-US" sz="3200" dirty="0" err="1" smtClean="0">
                <a:solidFill>
                  <a:srgbClr val="FFFF00"/>
                </a:solidFill>
              </a:rPr>
              <a:t>Internalisasi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dengan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pendekatan</a:t>
            </a:r>
            <a:r>
              <a:rPr lang="en-US" sz="3200" dirty="0" smtClean="0">
                <a:solidFill>
                  <a:srgbClr val="FFFF00"/>
                </a:solidFill>
              </a:rPr>
              <a:t> :</a:t>
            </a:r>
          </a:p>
          <a:p>
            <a:pPr marL="514350" indent="-514350" algn="l">
              <a:buAutoNum type="arabicPeriod"/>
            </a:pPr>
            <a:r>
              <a:rPr lang="en-US" sz="3200" dirty="0" smtClean="0">
                <a:solidFill>
                  <a:srgbClr val="FFFF00"/>
                </a:solidFill>
              </a:rPr>
              <a:t>Inside out</a:t>
            </a:r>
          </a:p>
          <a:p>
            <a:pPr marL="514350" indent="-514350" algn="l">
              <a:buAutoNum type="arabicPeriod"/>
            </a:pPr>
            <a:r>
              <a:rPr lang="en-US" sz="3200" dirty="0" smtClean="0">
                <a:solidFill>
                  <a:srgbClr val="FFFF00"/>
                </a:solidFill>
              </a:rPr>
              <a:t>Outside in</a:t>
            </a:r>
          </a:p>
          <a:p>
            <a:pPr marL="514350" indent="-514350" algn="l"/>
            <a:endParaRPr lang="en-US" dirty="0" smtClean="0"/>
          </a:p>
          <a:p>
            <a:pPr marL="514350" indent="-514350" algn="l"/>
            <a:r>
              <a:rPr lang="en-US" dirty="0" err="1" smtClean="0"/>
              <a:t>Membangun</a:t>
            </a:r>
            <a:r>
              <a:rPr lang="en-US" dirty="0" smtClean="0"/>
              <a:t> </a:t>
            </a:r>
            <a:r>
              <a:rPr lang="en-US" dirty="0" err="1" smtClean="0"/>
              <a:t>budaya</a:t>
            </a:r>
            <a:r>
              <a:rPr lang="en-US" dirty="0" smtClean="0"/>
              <a:t> </a:t>
            </a:r>
            <a:r>
              <a:rPr lang="en-US" dirty="0" err="1" smtClean="0"/>
              <a:t>integritas</a:t>
            </a:r>
            <a:r>
              <a:rPr lang="en-US" dirty="0" smtClean="0"/>
              <a:t> :</a:t>
            </a:r>
          </a:p>
          <a:p>
            <a:pPr marL="514350" indent="-514350" algn="l">
              <a:buAutoNum type="arabicPeriod"/>
            </a:pPr>
            <a:r>
              <a:rPr lang="en-US" dirty="0" err="1" smtClean="0"/>
              <a:t>Ide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berpikir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endParaRPr lang="en-US" dirty="0" smtClean="0"/>
          </a:p>
          <a:p>
            <a:pPr marL="514350" indent="-514350" algn="l">
              <a:buAutoNum type="arabicPeriod"/>
            </a:pPr>
            <a:r>
              <a:rPr lang="en-US" dirty="0" err="1" smtClean="0"/>
              <a:t>Lingkungan</a:t>
            </a:r>
            <a:r>
              <a:rPr lang="en-US" dirty="0" smtClean="0"/>
              <a:t> yang </a:t>
            </a:r>
            <a:r>
              <a:rPr lang="en-US" dirty="0" err="1" smtClean="0"/>
              <a:t>berintegritas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38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1" y="714356"/>
            <a:ext cx="8229600" cy="642942"/>
          </a:xfrm>
        </p:spPr>
        <p:txBody>
          <a:bodyPr>
            <a:normAutofit fontScale="90000"/>
          </a:bodyPr>
          <a:lstStyle/>
          <a:p>
            <a:pPr algn="r"/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err="1" smtClean="0"/>
              <a:t>lanjutan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5785" y="1571613"/>
            <a:ext cx="7643867" cy="4643470"/>
          </a:xfrm>
        </p:spPr>
        <p:txBody>
          <a:bodyPr/>
          <a:lstStyle/>
          <a:p>
            <a:pPr algn="l"/>
            <a:r>
              <a:rPr lang="en-US" sz="3200" dirty="0" err="1" smtClean="0">
                <a:solidFill>
                  <a:srgbClr val="FFFF00"/>
                </a:solidFill>
              </a:rPr>
              <a:t>Internalisasi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integritas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akan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maksimal</a:t>
            </a:r>
            <a:r>
              <a:rPr lang="en-US" sz="3200" dirty="0" smtClean="0">
                <a:solidFill>
                  <a:srgbClr val="FFFF00"/>
                </a:solidFill>
              </a:rPr>
              <a:t>, </a:t>
            </a:r>
            <a:r>
              <a:rPr lang="en-US" sz="3200" dirty="0" err="1" smtClean="0">
                <a:solidFill>
                  <a:srgbClr val="FFFF00"/>
                </a:solidFill>
              </a:rPr>
              <a:t>dengan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menggab</a:t>
            </a:r>
            <a:r>
              <a:rPr lang="id-ID" sz="3200" dirty="0" smtClean="0">
                <a:solidFill>
                  <a:srgbClr val="FFFF00"/>
                </a:solidFill>
              </a:rPr>
              <a:t>u</a:t>
            </a:r>
            <a:r>
              <a:rPr lang="en-US" sz="3200" dirty="0" err="1" smtClean="0">
                <a:solidFill>
                  <a:srgbClr val="FFFF00"/>
                </a:solidFill>
              </a:rPr>
              <a:t>ngkan</a:t>
            </a:r>
            <a:r>
              <a:rPr lang="en-US" sz="3200" dirty="0" smtClean="0">
                <a:solidFill>
                  <a:srgbClr val="FFFF00"/>
                </a:solidFill>
              </a:rPr>
              <a:t> Inside out </a:t>
            </a:r>
            <a:r>
              <a:rPr lang="en-US" sz="3200" dirty="0" err="1" smtClean="0">
                <a:solidFill>
                  <a:srgbClr val="FFFF00"/>
                </a:solidFill>
              </a:rPr>
              <a:t>dan</a:t>
            </a:r>
            <a:r>
              <a:rPr lang="en-US" sz="3200" dirty="0" smtClean="0">
                <a:solidFill>
                  <a:srgbClr val="FFFF00"/>
                </a:solidFill>
              </a:rPr>
              <a:t> Outside in, </a:t>
            </a:r>
            <a:r>
              <a:rPr lang="en-US" sz="3200" dirty="0" err="1" smtClean="0">
                <a:solidFill>
                  <a:srgbClr val="FFFF00"/>
                </a:solidFill>
              </a:rPr>
              <a:t>maka</a:t>
            </a:r>
            <a:r>
              <a:rPr lang="en-US" sz="3200" dirty="0" smtClean="0">
                <a:solidFill>
                  <a:srgbClr val="FFFF00"/>
                </a:solidFill>
              </a:rPr>
              <a:t> :</a:t>
            </a:r>
          </a:p>
          <a:p>
            <a:pPr marL="514350" indent="-514350" algn="l">
              <a:buAutoNum type="arabicPeriod"/>
            </a:pPr>
            <a:r>
              <a:rPr lang="en-US" dirty="0" err="1" smtClean="0"/>
              <a:t>Lingkungan</a:t>
            </a:r>
            <a:r>
              <a:rPr lang="en-US" dirty="0" smtClean="0"/>
              <a:t> yang </a:t>
            </a:r>
            <a:r>
              <a:rPr lang="en-US" dirty="0" err="1" smtClean="0"/>
              <a:t>berintegritas</a:t>
            </a:r>
            <a:endParaRPr lang="en-US" dirty="0" smtClean="0"/>
          </a:p>
          <a:p>
            <a:pPr marL="514350" indent="-514350" algn="l">
              <a:buAutoNum type="arabicPeriod"/>
            </a:pPr>
            <a:r>
              <a:rPr lang="en-US" dirty="0" err="1" smtClean="0"/>
              <a:t>Proteksi</a:t>
            </a:r>
            <a:r>
              <a:rPr lang="en-US" dirty="0" smtClean="0"/>
              <a:t> </a:t>
            </a:r>
            <a:r>
              <a:rPr lang="en-US" dirty="0" err="1" smtClean="0"/>
              <a:t>integritas</a:t>
            </a:r>
            <a:endParaRPr lang="en-US" dirty="0" smtClean="0"/>
          </a:p>
          <a:p>
            <a:pPr marL="514350" indent="-514350" algn="l">
              <a:buAutoNum type="arabicPeriod"/>
            </a:pPr>
            <a:r>
              <a:rPr lang="en-US" dirty="0" err="1" smtClean="0"/>
              <a:t>Perubahan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914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96" y="428604"/>
            <a:ext cx="8229600" cy="1000132"/>
          </a:xfrm>
        </p:spPr>
        <p:txBody>
          <a:bodyPr>
            <a:normAutofit fontScale="90000"/>
          </a:bodyPr>
          <a:lstStyle/>
          <a:p>
            <a:pPr algn="r"/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/>
              <a:t>LINGKUNGAN BERINTEGRITAS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5785" y="1571613"/>
            <a:ext cx="7643867" cy="4643470"/>
          </a:xfrm>
        </p:spPr>
        <p:txBody>
          <a:bodyPr>
            <a:normAutofit fontScale="92500" lnSpcReduction="10000"/>
          </a:bodyPr>
          <a:lstStyle/>
          <a:p>
            <a:pPr marL="514350" indent="-514350" algn="l">
              <a:buAutoNum type="arabicPeriod"/>
            </a:pPr>
            <a:r>
              <a:rPr lang="en-US" sz="3200" dirty="0" err="1" smtClean="0">
                <a:solidFill>
                  <a:srgbClr val="FFFF00"/>
                </a:solidFill>
              </a:rPr>
              <a:t>Perbanyak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teman</a:t>
            </a:r>
            <a:r>
              <a:rPr lang="en-US" sz="3200" dirty="0" smtClean="0">
                <a:solidFill>
                  <a:srgbClr val="FFFF00"/>
                </a:solidFill>
              </a:rPr>
              <a:t> yang </a:t>
            </a:r>
            <a:r>
              <a:rPr lang="en-US" sz="3200" dirty="0" err="1" smtClean="0">
                <a:solidFill>
                  <a:srgbClr val="FFFF00"/>
                </a:solidFill>
              </a:rPr>
              <a:t>berp</a:t>
            </a:r>
            <a:r>
              <a:rPr lang="id-ID" sz="3200" dirty="0" smtClean="0">
                <a:solidFill>
                  <a:srgbClr val="FFFF00"/>
                </a:solidFill>
              </a:rPr>
              <a:t>er</a:t>
            </a:r>
            <a:r>
              <a:rPr lang="en-US" sz="3200" dirty="0" err="1" smtClean="0">
                <a:solidFill>
                  <a:srgbClr val="FFFF00"/>
                </a:solidFill>
              </a:rPr>
              <a:t>ilaku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positif</a:t>
            </a:r>
            <a:endParaRPr lang="en-US" sz="3200" dirty="0" smtClean="0">
              <a:solidFill>
                <a:srgbClr val="FFFF00"/>
              </a:solidFill>
            </a:endParaRPr>
          </a:p>
          <a:p>
            <a:pPr marL="514350" indent="-514350" algn="l">
              <a:buAutoNum type="arabicPeriod"/>
            </a:pPr>
            <a:r>
              <a:rPr lang="en-US" sz="3200" dirty="0" err="1" smtClean="0">
                <a:solidFill>
                  <a:srgbClr val="FFFF00"/>
                </a:solidFill>
              </a:rPr>
              <a:t>Membanyak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simbol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sejarah</a:t>
            </a:r>
            <a:r>
              <a:rPr lang="en-US" sz="3200" dirty="0" smtClean="0">
                <a:solidFill>
                  <a:srgbClr val="FFFF00"/>
                </a:solidFill>
              </a:rPr>
              <a:t> yang </a:t>
            </a:r>
            <a:r>
              <a:rPr lang="en-US" sz="3200" dirty="0" err="1" smtClean="0">
                <a:solidFill>
                  <a:srgbClr val="FFFF00"/>
                </a:solidFill>
              </a:rPr>
              <a:t>memberikan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makna</a:t>
            </a:r>
            <a:r>
              <a:rPr lang="en-US" sz="3200" dirty="0" smtClean="0">
                <a:solidFill>
                  <a:srgbClr val="FFFF00"/>
                </a:solidFill>
              </a:rPr>
              <a:t>;</a:t>
            </a:r>
          </a:p>
          <a:p>
            <a:pPr marL="514350" indent="-514350" algn="l">
              <a:buAutoNum type="arabicPeriod"/>
            </a:pPr>
            <a:r>
              <a:rPr lang="en-US" sz="3200" dirty="0" err="1" smtClean="0">
                <a:solidFill>
                  <a:srgbClr val="FFFF00"/>
                </a:solidFill>
              </a:rPr>
              <a:t>Membanyak</a:t>
            </a:r>
            <a:r>
              <a:rPr lang="en-US" sz="3200" dirty="0" smtClean="0">
                <a:solidFill>
                  <a:srgbClr val="FFFF00"/>
                </a:solidFill>
              </a:rPr>
              <a:t> ritual </a:t>
            </a:r>
            <a:r>
              <a:rPr lang="en-US" sz="3200" dirty="0" err="1" smtClean="0">
                <a:solidFill>
                  <a:srgbClr val="FFFF00"/>
                </a:solidFill>
              </a:rPr>
              <a:t>atau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rutinitas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positif</a:t>
            </a:r>
            <a:r>
              <a:rPr lang="en-US" sz="3200" dirty="0" smtClean="0">
                <a:solidFill>
                  <a:srgbClr val="FFFF00"/>
                </a:solidFill>
              </a:rPr>
              <a:t>;</a:t>
            </a:r>
          </a:p>
          <a:p>
            <a:pPr marL="514350" indent="-514350" algn="l">
              <a:buAutoNum type="arabicPeriod"/>
            </a:pPr>
            <a:r>
              <a:rPr lang="en-US" sz="3200" dirty="0" err="1" smtClean="0">
                <a:solidFill>
                  <a:srgbClr val="FFFF00"/>
                </a:solidFill>
              </a:rPr>
              <a:t>Membangun</a:t>
            </a:r>
            <a:r>
              <a:rPr lang="en-US" sz="3200" dirty="0" smtClean="0">
                <a:solidFill>
                  <a:srgbClr val="FFFF00"/>
                </a:solidFill>
              </a:rPr>
              <a:t>/</a:t>
            </a:r>
            <a:r>
              <a:rPr lang="en-US" sz="3200" dirty="0" err="1" smtClean="0">
                <a:solidFill>
                  <a:srgbClr val="FFFF00"/>
                </a:solidFill>
              </a:rPr>
              <a:t>menjalankan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sistem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integritas</a:t>
            </a:r>
            <a:r>
              <a:rPr lang="en-US" sz="3200" dirty="0" smtClean="0">
                <a:solidFill>
                  <a:srgbClr val="FFFF00"/>
                </a:solidFill>
              </a:rPr>
              <a:t> : </a:t>
            </a:r>
            <a:r>
              <a:rPr lang="en-US" sz="3200" dirty="0" err="1" smtClean="0">
                <a:solidFill>
                  <a:srgbClr val="FFFF00"/>
                </a:solidFill>
              </a:rPr>
              <a:t>kepemimpinan</a:t>
            </a:r>
            <a:r>
              <a:rPr lang="en-US" sz="3200" dirty="0" smtClean="0">
                <a:solidFill>
                  <a:srgbClr val="FFFF00"/>
                </a:solidFill>
              </a:rPr>
              <a:t>, </a:t>
            </a:r>
            <a:r>
              <a:rPr lang="en-US" sz="3200" dirty="0" err="1" smtClean="0">
                <a:solidFill>
                  <a:srgbClr val="FFFF00"/>
                </a:solidFill>
              </a:rPr>
              <a:t>struktur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organisasi</a:t>
            </a:r>
            <a:r>
              <a:rPr lang="en-US" sz="3200" dirty="0" smtClean="0">
                <a:solidFill>
                  <a:srgbClr val="FFFF00"/>
                </a:solidFill>
              </a:rPr>
              <a:t>, </a:t>
            </a:r>
            <a:r>
              <a:rPr lang="en-US" sz="3200" dirty="0" err="1" smtClean="0">
                <a:solidFill>
                  <a:srgbClr val="FFFF00"/>
                </a:solidFill>
              </a:rPr>
              <a:t>sistem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pengendalian</a:t>
            </a:r>
            <a:r>
              <a:rPr lang="en-US" sz="3200" dirty="0" smtClean="0">
                <a:solidFill>
                  <a:srgbClr val="FFFF00"/>
                </a:solidFill>
              </a:rPr>
              <a:t>, </a:t>
            </a:r>
            <a:r>
              <a:rPr lang="en-US" sz="3200" dirty="0" err="1" smtClean="0">
                <a:solidFill>
                  <a:srgbClr val="FFFF00"/>
                </a:solidFill>
              </a:rPr>
              <a:t>dll</a:t>
            </a:r>
            <a:r>
              <a:rPr lang="en-US" sz="3200" dirty="0" smtClean="0">
                <a:solidFill>
                  <a:srgbClr val="FFFF00"/>
                </a:solidFill>
              </a:rPr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343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799" y="980728"/>
            <a:ext cx="8229600" cy="1000132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PROTEKSI </a:t>
            </a:r>
            <a:r>
              <a:rPr lang="en-US" sz="4400" dirty="0" smtClean="0"/>
              <a:t>INTEGRITAS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9666" y="2420888"/>
            <a:ext cx="7643867" cy="2505459"/>
          </a:xfrm>
        </p:spPr>
        <p:txBody>
          <a:bodyPr/>
          <a:lstStyle/>
          <a:p>
            <a:pPr marL="514350" indent="-514350" algn="l">
              <a:buAutoNum type="arabicPeriod"/>
            </a:pP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simbolisasi</a:t>
            </a:r>
            <a:r>
              <a:rPr lang="en-US" dirty="0" smtClean="0"/>
              <a:t> yang </a:t>
            </a:r>
            <a:r>
              <a:rPr lang="en-US" dirty="0" err="1" smtClean="0"/>
              <a:t>dilengkapi</a:t>
            </a:r>
            <a:r>
              <a:rPr lang="en-US" dirty="0" smtClean="0"/>
              <a:t> : </a:t>
            </a:r>
            <a:r>
              <a:rPr lang="en-US" dirty="0" err="1" smtClean="0"/>
              <a:t>imajinasi</a:t>
            </a:r>
            <a:r>
              <a:rPr lang="en-US" dirty="0" smtClean="0"/>
              <a:t>, </a:t>
            </a:r>
            <a:r>
              <a:rPr lang="en-US" dirty="0" err="1" smtClean="0"/>
              <a:t>simbolisasi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asosiasi</a:t>
            </a:r>
            <a:r>
              <a:rPr lang="en-US" dirty="0" smtClean="0"/>
              <a:t> (</a:t>
            </a:r>
            <a:r>
              <a:rPr lang="en-US" dirty="0" err="1" smtClean="0"/>
              <a:t>pengaruh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diluar</a:t>
            </a:r>
            <a:r>
              <a:rPr lang="en-US" dirty="0" smtClean="0"/>
              <a:t>)</a:t>
            </a:r>
          </a:p>
          <a:p>
            <a:pPr marL="514350" indent="-514350" algn="l">
              <a:buAutoNum type="arabicPeriod"/>
            </a:pPr>
            <a:r>
              <a:rPr lang="en-US" dirty="0" err="1" smtClean="0"/>
              <a:t>Melakukan</a:t>
            </a:r>
            <a:r>
              <a:rPr lang="en-US" dirty="0" smtClean="0"/>
              <a:t> di</a:t>
            </a:r>
            <a:r>
              <a:rPr lang="id-ID" dirty="0" smtClean="0"/>
              <a:t>s</a:t>
            </a:r>
            <a:r>
              <a:rPr lang="en-US" dirty="0" smtClean="0"/>
              <a:t>-</a:t>
            </a:r>
            <a:r>
              <a:rPr lang="en-US" dirty="0" err="1" smtClean="0"/>
              <a:t>asosiasi</a:t>
            </a:r>
            <a:r>
              <a:rPr lang="en-US" dirty="0" smtClean="0"/>
              <a:t>,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keluar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lingkaran</a:t>
            </a:r>
            <a:r>
              <a:rPr lang="en-US" dirty="0" smtClean="0"/>
              <a:t> </a:t>
            </a:r>
            <a:r>
              <a:rPr lang="en-US" dirty="0" err="1" smtClean="0"/>
              <a:t>pengaruh</a:t>
            </a:r>
            <a:r>
              <a:rPr lang="en-US" dirty="0" smtClean="0"/>
              <a:t> </a:t>
            </a:r>
            <a:r>
              <a:rPr lang="en-US" dirty="0" err="1" smtClean="0"/>
              <a:t>negatif</a:t>
            </a:r>
            <a:r>
              <a:rPr lang="en-US" dirty="0" smtClean="0"/>
              <a:t>;</a:t>
            </a:r>
          </a:p>
          <a:p>
            <a:pPr marL="514350" indent="-514350" algn="l">
              <a:buAutoNum type="arabicPeriod"/>
            </a:pPr>
            <a:r>
              <a:rPr lang="en-US" dirty="0" err="1" smtClean="0"/>
              <a:t>Melakukan</a:t>
            </a:r>
            <a:r>
              <a:rPr lang="en-US" dirty="0" smtClean="0"/>
              <a:t> multi-protection of integrity</a:t>
            </a:r>
            <a:r>
              <a:rPr lang="en-US" sz="3200" dirty="0" smtClean="0">
                <a:solidFill>
                  <a:srgbClr val="FFFF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483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96" y="428604"/>
            <a:ext cx="8229600" cy="1000132"/>
          </a:xfrm>
        </p:spPr>
        <p:txBody>
          <a:bodyPr>
            <a:normAutofit fontScale="90000"/>
          </a:bodyPr>
          <a:lstStyle/>
          <a:p>
            <a:pPr algn="r"/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5785" y="1571613"/>
            <a:ext cx="7643867" cy="4643470"/>
          </a:xfrm>
        </p:spPr>
        <p:txBody>
          <a:bodyPr/>
          <a:lstStyle/>
          <a:p>
            <a:pPr marL="514350" indent="-514350" algn="l"/>
            <a:r>
              <a:rPr lang="en-US" dirty="0" err="1" smtClean="0">
                <a:solidFill>
                  <a:srgbClr val="FFFF00"/>
                </a:solidFill>
              </a:rPr>
              <a:t>Simbolisasi</a:t>
            </a:r>
            <a:r>
              <a:rPr lang="en-US" dirty="0" smtClean="0">
                <a:solidFill>
                  <a:srgbClr val="FFFF00"/>
                </a:solidFill>
              </a:rPr>
              <a:t> :</a:t>
            </a:r>
          </a:p>
          <a:p>
            <a:pPr marL="514350" indent="-514350" algn="l"/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positif</a:t>
            </a:r>
            <a:r>
              <a:rPr lang="en-US" dirty="0" smtClean="0"/>
              <a:t> </a:t>
            </a:r>
            <a:r>
              <a:rPr lang="en-US" dirty="0" err="1" smtClean="0"/>
              <a:t>simbol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diasosiasikan</a:t>
            </a:r>
            <a:r>
              <a:rPr lang="en-US" dirty="0" smtClean="0"/>
              <a:t> </a:t>
            </a:r>
            <a:r>
              <a:rPr lang="en-US" dirty="0" err="1" smtClean="0"/>
              <a:t>masuk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diri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,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negatif</a:t>
            </a:r>
            <a:r>
              <a:rPr lang="en-US" dirty="0" smtClean="0"/>
              <a:t> </a:t>
            </a:r>
            <a:r>
              <a:rPr lang="en-US" dirty="0" err="1" smtClean="0"/>
              <a:t>seakan</a:t>
            </a:r>
            <a:r>
              <a:rPr lang="en-US" dirty="0" smtClean="0"/>
              <a:t> </a:t>
            </a:r>
            <a:r>
              <a:rPr lang="en-US" dirty="0" err="1" smtClean="0"/>
              <a:t>simbol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disimpan</a:t>
            </a:r>
            <a:r>
              <a:rPr lang="en-US" dirty="0" smtClean="0"/>
              <a:t> </a:t>
            </a:r>
            <a:r>
              <a:rPr lang="en-US" dirty="0" err="1" smtClean="0"/>
              <a:t>diluar</a:t>
            </a:r>
            <a:r>
              <a:rPr lang="en-US" dirty="0" smtClean="0"/>
              <a:t>.</a:t>
            </a:r>
          </a:p>
          <a:p>
            <a:pPr marL="514350" indent="-514350" algn="l"/>
            <a:r>
              <a:rPr lang="en-US" dirty="0" err="1" smtClean="0">
                <a:solidFill>
                  <a:srgbClr val="FFFF00"/>
                </a:solidFill>
              </a:rPr>
              <a:t>Dis-Asosiasi</a:t>
            </a:r>
            <a:r>
              <a:rPr lang="en-US" dirty="0" smtClean="0">
                <a:solidFill>
                  <a:srgbClr val="FFFF00"/>
                </a:solidFill>
              </a:rPr>
              <a:t>:</a:t>
            </a:r>
          </a:p>
          <a:p>
            <a:pPr marL="514350" indent="-514350" algn="l"/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fenomena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kejadian</a:t>
            </a:r>
            <a:r>
              <a:rPr lang="en-US" dirty="0" smtClean="0"/>
              <a:t>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berpengaruh</a:t>
            </a:r>
            <a:r>
              <a:rPr lang="en-US" dirty="0" smtClean="0"/>
              <a:t> </a:t>
            </a:r>
            <a:r>
              <a:rPr lang="en-US" dirty="0" err="1" smtClean="0"/>
              <a:t>negatif</a:t>
            </a:r>
            <a:r>
              <a:rPr lang="en-US" dirty="0" smtClean="0"/>
              <a:t>,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menghindarnya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gerakan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kiri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kekanan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913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96" y="428604"/>
            <a:ext cx="8229600" cy="1000132"/>
          </a:xfrm>
        </p:spPr>
        <p:txBody>
          <a:bodyPr>
            <a:normAutofit fontScale="90000"/>
          </a:bodyPr>
          <a:lstStyle/>
          <a:p>
            <a:pPr algn="r"/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5785" y="714356"/>
            <a:ext cx="7643867" cy="5500726"/>
          </a:xfrm>
        </p:spPr>
        <p:txBody>
          <a:bodyPr>
            <a:normAutofit fontScale="92500" lnSpcReduction="10000"/>
          </a:bodyPr>
          <a:lstStyle/>
          <a:p>
            <a:pPr marL="514350" indent="-514350" algn="l"/>
            <a:r>
              <a:rPr lang="en-US" dirty="0" smtClean="0">
                <a:solidFill>
                  <a:srgbClr val="FFFF00"/>
                </a:solidFill>
              </a:rPr>
              <a:t>Multi Protection of Integrity:</a:t>
            </a:r>
          </a:p>
          <a:p>
            <a:pPr marL="514350" indent="-514350" algn="l">
              <a:buFont typeface="Wingdings" pitchFamily="2" charset="2"/>
              <a:buChar char="Ø"/>
            </a:pPr>
            <a:r>
              <a:rPr lang="en-US" sz="2400" dirty="0" err="1" smtClean="0"/>
              <a:t>Jika</a:t>
            </a:r>
            <a:r>
              <a:rPr lang="en-US" sz="2400" dirty="0" smtClean="0"/>
              <a:t> </a:t>
            </a:r>
            <a:r>
              <a:rPr lang="en-US" sz="2400" dirty="0" err="1" smtClean="0"/>
              <a:t>ragu-ragu</a:t>
            </a:r>
            <a:r>
              <a:rPr lang="en-US" sz="2400" dirty="0" smtClean="0"/>
              <a:t> </a:t>
            </a:r>
            <a:r>
              <a:rPr lang="en-US" sz="2400" dirty="0" err="1" smtClean="0"/>
              <a:t>kita</a:t>
            </a:r>
            <a:r>
              <a:rPr lang="en-US" sz="2400" dirty="0" smtClean="0"/>
              <a:t> </a:t>
            </a:r>
            <a:r>
              <a:rPr lang="en-US" sz="2400" dirty="0" err="1" smtClean="0"/>
              <a:t>hentikan</a:t>
            </a:r>
            <a:r>
              <a:rPr lang="en-US" sz="2400" dirty="0" smtClean="0"/>
              <a:t>;</a:t>
            </a:r>
          </a:p>
          <a:p>
            <a:pPr marL="514350" indent="-514350" algn="l">
              <a:buFont typeface="Wingdings" pitchFamily="2" charset="2"/>
              <a:buChar char="Ø"/>
            </a:pPr>
            <a:r>
              <a:rPr lang="en-US" sz="2400" dirty="0" err="1" smtClean="0"/>
              <a:t>Jika</a:t>
            </a:r>
            <a:r>
              <a:rPr lang="en-US" sz="2400" dirty="0" smtClean="0"/>
              <a:t> </a:t>
            </a:r>
            <a:r>
              <a:rPr lang="en-US" sz="2400" dirty="0" err="1" smtClean="0"/>
              <a:t>dorongan</a:t>
            </a:r>
            <a:r>
              <a:rPr lang="en-US" sz="2400" dirty="0" smtClean="0"/>
              <a:t> </a:t>
            </a:r>
            <a:r>
              <a:rPr lang="en-US" sz="2400" dirty="0" err="1" smtClean="0"/>
              <a:t>masih</a:t>
            </a:r>
            <a:r>
              <a:rPr lang="en-US" sz="2400" dirty="0" smtClean="0"/>
              <a:t> </a:t>
            </a:r>
            <a:r>
              <a:rPr lang="en-US" sz="2400" dirty="0" err="1" smtClean="0"/>
              <a:t>kuat</a:t>
            </a:r>
            <a:r>
              <a:rPr lang="en-US" sz="2400" dirty="0" smtClean="0"/>
              <a:t>, </a:t>
            </a:r>
            <a:r>
              <a:rPr lang="en-US" sz="2400" dirty="0" err="1" smtClean="0"/>
              <a:t>maka</a:t>
            </a:r>
            <a:r>
              <a:rPr lang="en-US" sz="2400" dirty="0" smtClean="0"/>
              <a:t> </a:t>
            </a:r>
            <a:r>
              <a:rPr lang="en-US" sz="2400" dirty="0" err="1" smtClean="0"/>
              <a:t>segera</a:t>
            </a:r>
            <a:r>
              <a:rPr lang="en-US" sz="2400" dirty="0" smtClean="0"/>
              <a:t> </a:t>
            </a:r>
            <a:r>
              <a:rPr lang="en-US" sz="2400" dirty="0" err="1" smtClean="0"/>
              <a:t>bayangkan</a:t>
            </a:r>
            <a:r>
              <a:rPr lang="en-US" sz="2400" dirty="0" smtClean="0"/>
              <a:t>, </a:t>
            </a:r>
            <a:r>
              <a:rPr lang="en-US" sz="2400" dirty="0" err="1" smtClean="0"/>
              <a:t>ya</a:t>
            </a:r>
            <a:r>
              <a:rPr lang="en-US" sz="2400" dirty="0" smtClean="0"/>
              <a:t> </a:t>
            </a:r>
            <a:r>
              <a:rPr lang="en-US" sz="2400" dirty="0" err="1" smtClean="0"/>
              <a:t>atau</a:t>
            </a:r>
            <a:r>
              <a:rPr lang="en-US" sz="2400" dirty="0" smtClean="0"/>
              <a:t> </a:t>
            </a:r>
            <a:r>
              <a:rPr lang="en-US" sz="2400" dirty="0" err="1" smtClean="0"/>
              <a:t>tidak</a:t>
            </a:r>
            <a:r>
              <a:rPr lang="en-US" sz="2400" dirty="0" smtClean="0"/>
              <a:t>, </a:t>
            </a:r>
            <a:r>
              <a:rPr lang="en-US" sz="2400" dirty="0" err="1" smtClean="0"/>
              <a:t>bagaimana</a:t>
            </a:r>
            <a:r>
              <a:rPr lang="en-US" sz="2400" dirty="0" smtClean="0"/>
              <a:t> </a:t>
            </a:r>
            <a:r>
              <a:rPr lang="en-US" sz="2400" dirty="0" err="1" smtClean="0"/>
              <a:t>dampaknya</a:t>
            </a:r>
            <a:r>
              <a:rPr lang="en-US" sz="2400" dirty="0" smtClean="0"/>
              <a:t> </a:t>
            </a:r>
            <a:r>
              <a:rPr lang="en-US" sz="2400" dirty="0" err="1" smtClean="0"/>
              <a:t>terhadap</a:t>
            </a:r>
            <a:r>
              <a:rPr lang="en-US" sz="2400" dirty="0" smtClean="0"/>
              <a:t> </a:t>
            </a:r>
            <a:r>
              <a:rPr lang="en-US" sz="2400" dirty="0" err="1" smtClean="0"/>
              <a:t>kita</a:t>
            </a:r>
            <a:r>
              <a:rPr lang="en-US" sz="2400" dirty="0" smtClean="0"/>
              <a:t>;</a:t>
            </a:r>
          </a:p>
          <a:p>
            <a:pPr marL="514350" indent="-514350" algn="l"/>
            <a:r>
              <a:rPr lang="en-US" sz="2400" dirty="0" err="1" smtClean="0">
                <a:solidFill>
                  <a:srgbClr val="FFFF00"/>
                </a:solidFill>
              </a:rPr>
              <a:t>Jalur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pengulangan</a:t>
            </a:r>
            <a:r>
              <a:rPr lang="en-US" sz="2400" dirty="0" smtClean="0"/>
              <a:t>,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sering</a:t>
            </a:r>
            <a:r>
              <a:rPr lang="en-US" sz="2400" dirty="0" smtClean="0"/>
              <a:t> </a:t>
            </a:r>
            <a:r>
              <a:rPr lang="en-US" sz="2400" dirty="0" err="1" smtClean="0"/>
              <a:t>panca</a:t>
            </a:r>
            <a:r>
              <a:rPr lang="en-US" sz="2400" dirty="0" smtClean="0"/>
              <a:t> </a:t>
            </a:r>
            <a:r>
              <a:rPr lang="en-US" sz="2400" dirty="0" err="1" smtClean="0"/>
              <a:t>indra</a:t>
            </a:r>
            <a:r>
              <a:rPr lang="en-US" sz="2400" dirty="0" smtClean="0"/>
              <a:t> </a:t>
            </a:r>
            <a:r>
              <a:rPr lang="en-US" sz="2400" dirty="0" err="1" smtClean="0"/>
              <a:t>kita</a:t>
            </a:r>
            <a:r>
              <a:rPr lang="en-US" sz="2400" dirty="0" smtClean="0"/>
              <a:t> </a:t>
            </a:r>
            <a:r>
              <a:rPr lang="en-US" sz="2400" dirty="0" err="1" smtClean="0"/>
              <a:t>menagkap</a:t>
            </a:r>
            <a:r>
              <a:rPr lang="en-US" sz="2400" dirty="0" smtClean="0"/>
              <a:t> stimulus </a:t>
            </a:r>
            <a:r>
              <a:rPr lang="en-US" sz="2400" dirty="0" err="1" smtClean="0"/>
              <a:t>pengaruh</a:t>
            </a:r>
            <a:r>
              <a:rPr lang="en-US" sz="2400" dirty="0" smtClean="0"/>
              <a:t> </a:t>
            </a:r>
            <a:r>
              <a:rPr lang="en-US" sz="2400" dirty="0" err="1" smtClean="0"/>
              <a:t>secara</a:t>
            </a:r>
            <a:r>
              <a:rPr lang="en-US" sz="2400" dirty="0" smtClean="0"/>
              <a:t> </a:t>
            </a:r>
            <a:r>
              <a:rPr lang="en-US" sz="2400" dirty="0" err="1" smtClean="0"/>
              <a:t>terus</a:t>
            </a:r>
            <a:r>
              <a:rPr lang="en-US" sz="2400" dirty="0" smtClean="0"/>
              <a:t> </a:t>
            </a:r>
            <a:r>
              <a:rPr lang="en-US" sz="2400" dirty="0" err="1" smtClean="0"/>
              <a:t>menerus</a:t>
            </a:r>
            <a:r>
              <a:rPr lang="en-US" sz="2400" dirty="0" smtClean="0"/>
              <a:t>, </a:t>
            </a:r>
            <a:r>
              <a:rPr lang="en-US" sz="2400" dirty="0" err="1" smtClean="0"/>
              <a:t>maka</a:t>
            </a:r>
            <a:r>
              <a:rPr lang="en-US" sz="2400" dirty="0" smtClean="0"/>
              <a:t> </a:t>
            </a:r>
            <a:r>
              <a:rPr lang="en-US" sz="2400" dirty="0" err="1" smtClean="0"/>
              <a:t>pengaruh</a:t>
            </a:r>
            <a:r>
              <a:rPr lang="en-US" sz="2400" dirty="0" smtClean="0"/>
              <a:t> </a:t>
            </a:r>
            <a:r>
              <a:rPr lang="en-US" sz="2400" dirty="0" err="1" smtClean="0"/>
              <a:t>tersebut</a:t>
            </a:r>
            <a:r>
              <a:rPr lang="en-US" sz="2400" dirty="0" smtClean="0"/>
              <a:t> </a:t>
            </a:r>
            <a:r>
              <a:rPr lang="en-US" sz="2400" dirty="0" err="1" smtClean="0"/>
              <a:t>akan</a:t>
            </a:r>
            <a:r>
              <a:rPr lang="en-US" sz="2400" dirty="0" smtClean="0"/>
              <a:t> </a:t>
            </a:r>
            <a:r>
              <a:rPr lang="en-US" sz="2400" dirty="0" err="1" smtClean="0"/>
              <a:t>masuk</a:t>
            </a:r>
            <a:r>
              <a:rPr lang="en-US" sz="2400" dirty="0" smtClean="0"/>
              <a:t> </a:t>
            </a:r>
            <a:r>
              <a:rPr lang="en-US" sz="2400" dirty="0" err="1" smtClean="0"/>
              <a:t>ke</a:t>
            </a:r>
            <a:r>
              <a:rPr lang="en-US" sz="2400" dirty="0" smtClean="0"/>
              <a:t> </a:t>
            </a:r>
            <a:r>
              <a:rPr lang="en-US" sz="2400" dirty="0" err="1" smtClean="0"/>
              <a:t>dalam</a:t>
            </a:r>
            <a:r>
              <a:rPr lang="en-US" sz="2400" dirty="0" smtClean="0"/>
              <a:t> </a:t>
            </a:r>
            <a:r>
              <a:rPr lang="en-US" sz="2400" dirty="0" err="1" smtClean="0"/>
              <a:t>bawah</a:t>
            </a:r>
            <a:r>
              <a:rPr lang="en-US" sz="2400" dirty="0" smtClean="0"/>
              <a:t> </a:t>
            </a:r>
            <a:r>
              <a:rPr lang="en-US" sz="2400" dirty="0" err="1" smtClean="0"/>
              <a:t>sadar</a:t>
            </a:r>
            <a:r>
              <a:rPr lang="en-US" sz="2400" dirty="0" smtClean="0"/>
              <a:t> (</a:t>
            </a:r>
            <a:r>
              <a:rPr lang="en-US" sz="2400" dirty="0" err="1" smtClean="0"/>
              <a:t>lupa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ingat</a:t>
            </a:r>
            <a:r>
              <a:rPr lang="en-US" sz="2400" dirty="0" smtClean="0"/>
              <a:t>);</a:t>
            </a:r>
          </a:p>
          <a:p>
            <a:pPr marL="514350" indent="-514350" algn="l"/>
            <a:r>
              <a:rPr lang="en-US" sz="2400" dirty="0" err="1" smtClean="0">
                <a:solidFill>
                  <a:srgbClr val="FFFF00"/>
                </a:solidFill>
              </a:rPr>
              <a:t>Jalur</a:t>
            </a:r>
            <a:r>
              <a:rPr lang="en-US" sz="2400" dirty="0" smtClean="0">
                <a:solidFill>
                  <a:srgbClr val="FFFF00"/>
                </a:solidFill>
              </a:rPr>
              <a:t> “effect WOW”, </a:t>
            </a:r>
            <a:r>
              <a:rPr lang="en-US" sz="2400" dirty="0" err="1" smtClean="0"/>
              <a:t>peristiwa</a:t>
            </a:r>
            <a:r>
              <a:rPr lang="en-US" sz="2400" dirty="0" smtClean="0"/>
              <a:t> </a:t>
            </a:r>
            <a:r>
              <a:rPr lang="en-US" sz="2400" dirty="0" err="1" smtClean="0"/>
              <a:t>atau</a:t>
            </a:r>
            <a:r>
              <a:rPr lang="en-US" sz="2400" dirty="0" smtClean="0"/>
              <a:t> </a:t>
            </a:r>
            <a:r>
              <a:rPr lang="en-US" sz="2400" dirty="0" err="1" smtClean="0"/>
              <a:t>kejadian</a:t>
            </a:r>
            <a:r>
              <a:rPr lang="en-US" sz="2400" dirty="0" smtClean="0"/>
              <a:t> yang </a:t>
            </a:r>
            <a:r>
              <a:rPr lang="en-US" sz="2400" dirty="0" err="1" smtClean="0"/>
              <a:t>luar</a:t>
            </a:r>
            <a:r>
              <a:rPr lang="en-US" sz="2400" dirty="0" smtClean="0"/>
              <a:t> </a:t>
            </a:r>
            <a:r>
              <a:rPr lang="en-US" sz="2400" dirty="0" err="1" smtClean="0"/>
              <a:t>biasa</a:t>
            </a:r>
            <a:r>
              <a:rPr lang="en-US" sz="2400" dirty="0" smtClean="0"/>
              <a:t>, yang </a:t>
            </a:r>
            <a:r>
              <a:rPr lang="en-US" sz="2400" dirty="0" err="1" smtClean="0"/>
              <a:t>membuat</a:t>
            </a:r>
            <a:r>
              <a:rPr lang="en-US" sz="2400" dirty="0" smtClean="0"/>
              <a:t> </a:t>
            </a:r>
            <a:r>
              <a:rPr lang="en-US" sz="2400" dirty="0" err="1" smtClean="0"/>
              <a:t>terkaget-kaget</a:t>
            </a:r>
            <a:r>
              <a:rPr lang="en-US" sz="2400" dirty="0" smtClean="0"/>
              <a:t>, </a:t>
            </a:r>
            <a:r>
              <a:rPr lang="en-US" sz="2400" dirty="0" err="1" smtClean="0"/>
              <a:t>hingga</a:t>
            </a:r>
            <a:r>
              <a:rPr lang="en-US" sz="2400" dirty="0" smtClean="0"/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otak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kirinya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tidak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berfungsi</a:t>
            </a:r>
            <a:r>
              <a:rPr lang="en-US" sz="2400" dirty="0" smtClean="0"/>
              <a:t> </a:t>
            </a:r>
            <a:r>
              <a:rPr lang="en-US" sz="2400" dirty="0" err="1" smtClean="0"/>
              <a:t>maksimal</a:t>
            </a:r>
            <a:r>
              <a:rPr lang="en-US" sz="2400" dirty="0" smtClean="0"/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langsung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direspon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otak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kanan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hingga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terbuka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pintu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bawah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sadar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secara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otomatis</a:t>
            </a:r>
            <a:r>
              <a:rPr lang="en-US" sz="2400" i="1" dirty="0" smtClean="0">
                <a:solidFill>
                  <a:srgbClr val="FFFF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768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1" y="571480"/>
            <a:ext cx="8229600" cy="8572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SEMAKIN JAUH DARI KORUPSI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10" y="2071678"/>
            <a:ext cx="7786743" cy="857256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A. </a:t>
            </a:r>
            <a:r>
              <a:rPr lang="en-US" sz="3200" b="1" dirty="0" smtClean="0"/>
              <a:t>PERAN TUNAS INTEGRITAS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34300" y="2708920"/>
            <a:ext cx="78581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Menjadi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jembatan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masa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depan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kesuksesan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organisasi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,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mereka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menjadi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  <a:latin typeface="Arial" charset="0"/>
              </a:rPr>
              <a:t>ku</a:t>
            </a:r>
            <a:r>
              <a:rPr lang="id-ID" sz="2400" dirty="0" smtClean="0">
                <a:solidFill>
                  <a:prstClr val="white"/>
                </a:solidFill>
                <a:latin typeface="Arial" charset="0"/>
              </a:rPr>
              <a:t>m</a:t>
            </a:r>
            <a:r>
              <a:rPr lang="en-US" sz="2400" dirty="0" err="1" smtClean="0">
                <a:solidFill>
                  <a:prstClr val="white"/>
                </a:solidFill>
                <a:latin typeface="Arial" charset="0"/>
              </a:rPr>
              <a:t>pulan</a:t>
            </a:r>
            <a:r>
              <a:rPr lang="en-US" sz="2400" dirty="0" smtClean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orang yang </a:t>
            </a:r>
            <a:r>
              <a:rPr lang="en-US" sz="2400" dirty="0" smtClean="0">
                <a:solidFill>
                  <a:prstClr val="white"/>
                </a:solidFill>
                <a:latin typeface="Arial" charset="0"/>
              </a:rPr>
              <a:t>s</a:t>
            </a:r>
            <a:r>
              <a:rPr lang="id-ID" sz="2400" dirty="0" smtClean="0">
                <a:solidFill>
                  <a:prstClr val="white"/>
                </a:solidFill>
                <a:latin typeface="Arial" charset="0"/>
              </a:rPr>
              <a:t>e</a:t>
            </a:r>
            <a:r>
              <a:rPr lang="en-US" sz="2400" dirty="0" err="1" smtClean="0">
                <a:solidFill>
                  <a:prstClr val="white"/>
                </a:solidFill>
                <a:latin typeface="Arial" charset="0"/>
              </a:rPr>
              <a:t>lalu</a:t>
            </a:r>
            <a:r>
              <a:rPr lang="en-US" sz="2400" dirty="0" smtClean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terdepan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untuk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memastikan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tujuan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organisasi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.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Membangun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sistem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id-ID" sz="2400" dirty="0" smtClean="0">
                <a:solidFill>
                  <a:prstClr val="white"/>
                </a:solidFill>
                <a:latin typeface="Arial" charset="0"/>
              </a:rPr>
              <a:t>i</a:t>
            </a:r>
            <a:r>
              <a:rPr lang="en-US" sz="2400" dirty="0" err="1" smtClean="0">
                <a:solidFill>
                  <a:prstClr val="white"/>
                </a:solidFill>
                <a:latin typeface="Arial" charset="0"/>
              </a:rPr>
              <a:t>ntegritas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, </a:t>
            </a:r>
            <a:r>
              <a:rPr lang="en-US" sz="2400" dirty="0" err="1" smtClean="0">
                <a:solidFill>
                  <a:prstClr val="white"/>
                </a:solidFill>
                <a:latin typeface="Arial" charset="0"/>
              </a:rPr>
              <a:t>berpa</a:t>
            </a:r>
            <a:r>
              <a:rPr lang="id-ID" sz="2400" dirty="0" smtClean="0">
                <a:solidFill>
                  <a:prstClr val="white"/>
                </a:solidFill>
                <a:latin typeface="Arial" charset="0"/>
              </a:rPr>
              <a:t>r</a:t>
            </a:r>
            <a:r>
              <a:rPr lang="en-US" sz="2400" dirty="0" err="1" smtClean="0">
                <a:solidFill>
                  <a:prstClr val="white"/>
                </a:solidFill>
                <a:latin typeface="Arial" charset="0"/>
              </a:rPr>
              <a:t>tisipasi</a:t>
            </a:r>
            <a:r>
              <a:rPr lang="en-US" sz="2400" dirty="0" smtClean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aktif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dalam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membangun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sistem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id-ID" sz="2400" dirty="0" smtClean="0">
                <a:solidFill>
                  <a:prstClr val="white"/>
                </a:solidFill>
                <a:latin typeface="Arial" charset="0"/>
              </a:rPr>
              <a:t>i</a:t>
            </a:r>
            <a:r>
              <a:rPr lang="en-US" sz="2400" dirty="0" err="1" smtClean="0">
                <a:solidFill>
                  <a:prstClr val="white"/>
                </a:solidFill>
                <a:latin typeface="Arial" charset="0"/>
              </a:rPr>
              <a:t>ntegritas</a:t>
            </a:r>
            <a:r>
              <a:rPr lang="en-US" sz="2400" dirty="0" smtClean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hingga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semua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peluang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korupsi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dan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berbagai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penyimpangan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lainnya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dapat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ditutupi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,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Mempengaruhi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orang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lain,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khususnya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mitra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kerja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untuk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berintegrasi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</a:rPr>
              <a:t>tinggi</a:t>
            </a:r>
            <a:r>
              <a:rPr lang="en-US" sz="2400" dirty="0">
                <a:solidFill>
                  <a:prstClr val="white"/>
                </a:solidFill>
                <a:latin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339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1" y="857233"/>
            <a:ext cx="8229600" cy="928694"/>
          </a:xfrm>
        </p:spPr>
        <p:txBody>
          <a:bodyPr>
            <a:normAutofit/>
          </a:bodyPr>
          <a:lstStyle/>
          <a:p>
            <a:r>
              <a:rPr lang="en-US" dirty="0" err="1" smtClean="0"/>
              <a:t>Bangun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integritas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11" y="2071678"/>
            <a:ext cx="7858180" cy="3012620"/>
          </a:xfrm>
        </p:spPr>
        <p:txBody>
          <a:bodyPr/>
          <a:lstStyle/>
          <a:p>
            <a:pPr algn="l"/>
            <a:r>
              <a:rPr lang="en-US" dirty="0" smtClean="0"/>
              <a:t>A. Re-Framing Culture</a:t>
            </a:r>
          </a:p>
          <a:p>
            <a:pPr algn="l"/>
            <a:r>
              <a:rPr lang="en-US" dirty="0" smtClean="0"/>
              <a:t>    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upaya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mengembalikan</a:t>
            </a:r>
            <a:r>
              <a:rPr lang="en-US" dirty="0" smtClean="0"/>
              <a:t> </a:t>
            </a:r>
          </a:p>
          <a:p>
            <a:pPr algn="l"/>
            <a:r>
              <a:rPr lang="en-US" dirty="0" smtClean="0"/>
              <a:t>     </a:t>
            </a:r>
            <a:r>
              <a:rPr lang="en-US" dirty="0" err="1" smtClean="0"/>
              <a:t>konten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konte</a:t>
            </a:r>
            <a:r>
              <a:rPr lang="id-ID" dirty="0" smtClean="0"/>
              <a:t>n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semula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</a:p>
          <a:p>
            <a:pPr algn="l"/>
            <a:r>
              <a:rPr lang="en-US" dirty="0" smtClean="0"/>
              <a:t>     or</a:t>
            </a:r>
            <a:r>
              <a:rPr lang="id-ID" dirty="0" smtClean="0"/>
              <a:t>i</a:t>
            </a:r>
            <a:r>
              <a:rPr lang="en-US" dirty="0" err="1" smtClean="0"/>
              <a:t>entasi</a:t>
            </a:r>
            <a:r>
              <a:rPr lang="en-US" dirty="0" smtClean="0"/>
              <a:t> </a:t>
            </a:r>
            <a:r>
              <a:rPr lang="en-US" dirty="0" err="1" smtClean="0"/>
              <a:t>sebelumnya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325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5" y="5013176"/>
            <a:ext cx="2088231" cy="1844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42" y="1828992"/>
            <a:ext cx="3736504" cy="4536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9365">
            <a:off x="3586498" y="1907713"/>
            <a:ext cx="3428313" cy="304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637766"/>
            <a:ext cx="2385256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82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1" y="571480"/>
            <a:ext cx="8229600" cy="428628"/>
          </a:xfrm>
        </p:spPr>
        <p:txBody>
          <a:bodyPr>
            <a:normAutofit fontScale="90000"/>
          </a:bodyPr>
          <a:lstStyle/>
          <a:p>
            <a:pPr algn="r"/>
            <a:r>
              <a:rPr lang="en-US" sz="2800" b="0" i="1" dirty="0" err="1" smtClean="0">
                <a:effectLst/>
                <a:latin typeface="+mn-lt"/>
              </a:rPr>
              <a:t>lanjutan</a:t>
            </a:r>
            <a:endParaRPr lang="en-US" sz="2800" b="0" i="1" dirty="0">
              <a:effectLst/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11" y="928671"/>
            <a:ext cx="7858180" cy="478634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 smtClean="0">
                <a:solidFill>
                  <a:srgbClr val="FFFF00"/>
                </a:solidFill>
              </a:rPr>
              <a:t>B. Seeding Of Integrity.</a:t>
            </a:r>
          </a:p>
          <a:p>
            <a:pPr algn="l"/>
            <a:r>
              <a:rPr lang="en-US" dirty="0" smtClean="0"/>
              <a:t>     </a:t>
            </a:r>
            <a:r>
              <a:rPr lang="en-US" sz="2400" dirty="0" err="1" smtClean="0"/>
              <a:t>merupakan</a:t>
            </a:r>
            <a:r>
              <a:rPr lang="en-US" sz="2400" dirty="0" smtClean="0"/>
              <a:t> </a:t>
            </a:r>
            <a:r>
              <a:rPr lang="en-US" sz="2400" dirty="0" err="1" smtClean="0"/>
              <a:t>upaya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menanamkan</a:t>
            </a:r>
            <a:r>
              <a:rPr lang="en-US" sz="2400" dirty="0" smtClean="0"/>
              <a:t> </a:t>
            </a: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</a:p>
          <a:p>
            <a:pPr algn="l"/>
            <a:r>
              <a:rPr lang="en-US" sz="2400" dirty="0" smtClean="0"/>
              <a:t>     </a:t>
            </a: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  <a:r>
              <a:rPr lang="en-US" sz="2400" dirty="0" err="1" smtClean="0"/>
              <a:t>integritas</a:t>
            </a:r>
            <a:r>
              <a:rPr lang="en-US" sz="2400" dirty="0" smtClean="0"/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 err="1" smtClean="0"/>
              <a:t>bawah</a:t>
            </a:r>
            <a:r>
              <a:rPr lang="en-US" sz="2400" dirty="0" smtClean="0"/>
              <a:t> </a:t>
            </a:r>
            <a:r>
              <a:rPr lang="en-US" sz="2400" dirty="0" err="1" smtClean="0"/>
              <a:t>sadar</a:t>
            </a:r>
            <a:r>
              <a:rPr lang="en-US" sz="2400" dirty="0" smtClean="0"/>
              <a:t> </a:t>
            </a:r>
            <a:r>
              <a:rPr lang="en-US" sz="2400" dirty="0" err="1" smtClean="0"/>
              <a:t>seseorang</a:t>
            </a:r>
            <a:r>
              <a:rPr lang="en-US" sz="2400" dirty="0" smtClean="0"/>
              <a:t> </a:t>
            </a:r>
          </a:p>
          <a:p>
            <a:pPr algn="l"/>
            <a:r>
              <a:rPr lang="en-US" sz="2400" dirty="0" smtClean="0"/>
              <a:t>     </a:t>
            </a:r>
            <a:r>
              <a:rPr lang="en-US" sz="2400" dirty="0" err="1" smtClean="0"/>
              <a:t>sehingga</a:t>
            </a:r>
            <a:r>
              <a:rPr lang="en-US" sz="2400" dirty="0" smtClean="0"/>
              <a:t> </a:t>
            </a:r>
            <a:r>
              <a:rPr lang="en-US" sz="2400" dirty="0" err="1" smtClean="0"/>
              <a:t>menjadi</a:t>
            </a:r>
            <a:r>
              <a:rPr lang="en-US" sz="2400" dirty="0" smtClean="0"/>
              <a:t> </a:t>
            </a:r>
            <a:r>
              <a:rPr lang="en-US" sz="2400" dirty="0" err="1" smtClean="0"/>
              <a:t>otomatis</a:t>
            </a:r>
            <a:r>
              <a:rPr lang="en-US" sz="2400" dirty="0" smtClean="0"/>
              <a:t>.</a:t>
            </a:r>
          </a:p>
          <a:p>
            <a:pPr algn="l"/>
            <a:r>
              <a:rPr lang="en-US" sz="2400" dirty="0" err="1" smtClean="0">
                <a:solidFill>
                  <a:srgbClr val="FFFF00"/>
                </a:solidFill>
              </a:rPr>
              <a:t>Tiga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aspek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pe</a:t>
            </a:r>
            <a:r>
              <a:rPr lang="id-ID" sz="2400" dirty="0" smtClean="0">
                <a:solidFill>
                  <a:srgbClr val="FFFF00"/>
                </a:solidFill>
              </a:rPr>
              <a:t>r</a:t>
            </a:r>
            <a:r>
              <a:rPr lang="en-US" sz="2400" dirty="0" err="1" smtClean="0">
                <a:solidFill>
                  <a:srgbClr val="FFFF00"/>
                </a:solidFill>
              </a:rPr>
              <a:t>tempuran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antara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integritas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dengan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korupsi</a:t>
            </a:r>
            <a:r>
              <a:rPr lang="en-US" sz="2400" dirty="0" smtClean="0">
                <a:solidFill>
                  <a:srgbClr val="FFFF00"/>
                </a:solidFill>
              </a:rPr>
              <a:t>:</a:t>
            </a:r>
          </a:p>
          <a:p>
            <a:pPr marL="514350" indent="-514350" algn="l">
              <a:buAutoNum type="arabicPeriod"/>
            </a:pPr>
            <a:r>
              <a:rPr lang="en-US" sz="2400" dirty="0" err="1" smtClean="0">
                <a:solidFill>
                  <a:srgbClr val="FFFF00"/>
                </a:solidFill>
              </a:rPr>
              <a:t>Koruptor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menggoda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pada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saat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orang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diluar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sistem</a:t>
            </a:r>
            <a:r>
              <a:rPr lang="en-US" sz="2400" dirty="0" smtClean="0">
                <a:solidFill>
                  <a:srgbClr val="FFFF00"/>
                </a:solidFill>
              </a:rPr>
              <a:t>;</a:t>
            </a:r>
          </a:p>
          <a:p>
            <a:pPr marL="514350" indent="-514350" algn="l">
              <a:buAutoNum type="arabicPeriod"/>
            </a:pPr>
            <a:r>
              <a:rPr lang="en-US" sz="2400" dirty="0" err="1" smtClean="0">
                <a:solidFill>
                  <a:srgbClr val="FFFF00"/>
                </a:solidFill>
              </a:rPr>
              <a:t>Koruptor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menggoda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keadaan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sepi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dan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rahasia</a:t>
            </a:r>
            <a:r>
              <a:rPr lang="en-US" sz="2400" dirty="0" smtClean="0">
                <a:solidFill>
                  <a:srgbClr val="FFFF00"/>
                </a:solidFill>
              </a:rPr>
              <a:t>;</a:t>
            </a:r>
          </a:p>
          <a:p>
            <a:pPr marL="514350" indent="-514350" algn="l">
              <a:buAutoNum type="arabicPeriod"/>
            </a:pPr>
            <a:r>
              <a:rPr lang="en-US" sz="2400" dirty="0" err="1" smtClean="0">
                <a:solidFill>
                  <a:srgbClr val="FFFF00"/>
                </a:solidFill>
              </a:rPr>
              <a:t>Koruptor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menggoda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dengan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beragam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cara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dan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menggidakan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pengaruh</a:t>
            </a:r>
            <a:r>
              <a:rPr lang="en-US" sz="2400" dirty="0" smtClean="0">
                <a:solidFill>
                  <a:srgbClr val="FFFF00"/>
                </a:solidFill>
              </a:rPr>
              <a:t> yang </a:t>
            </a:r>
            <a:r>
              <a:rPr lang="en-US" sz="2400" dirty="0" err="1" smtClean="0">
                <a:solidFill>
                  <a:srgbClr val="FFFF00"/>
                </a:solidFill>
              </a:rPr>
              <a:t>sebelumnya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diluar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perkiraan</a:t>
            </a:r>
            <a:r>
              <a:rPr lang="en-US" sz="2400" dirty="0" smtClean="0">
                <a:solidFill>
                  <a:srgbClr val="FFFF00"/>
                </a:solidFill>
              </a:rPr>
              <a:t> (WOW effect)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07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1" y="571480"/>
            <a:ext cx="8229600" cy="428628"/>
          </a:xfrm>
        </p:spPr>
        <p:txBody>
          <a:bodyPr>
            <a:normAutofit fontScale="90000"/>
          </a:bodyPr>
          <a:lstStyle/>
          <a:p>
            <a:pPr algn="r"/>
            <a:r>
              <a:rPr lang="en-US" sz="2800" b="0" i="1" dirty="0" err="1" smtClean="0">
                <a:effectLst/>
                <a:latin typeface="+mn-lt"/>
              </a:rPr>
              <a:t>lanjutan</a:t>
            </a:r>
            <a:endParaRPr lang="en-US" sz="2800" b="0" i="1" dirty="0">
              <a:effectLst/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09" y="928671"/>
            <a:ext cx="8249571" cy="4786346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FFFF00"/>
                </a:solidFill>
              </a:rPr>
              <a:t>Modality.</a:t>
            </a:r>
          </a:p>
          <a:p>
            <a:pPr algn="l"/>
            <a:r>
              <a:rPr lang="en-US" dirty="0" smtClean="0"/>
              <a:t>    ‘</a:t>
            </a:r>
            <a:r>
              <a:rPr lang="en-US" dirty="0" err="1" smtClean="0"/>
              <a:t>kecenderungan</a:t>
            </a:r>
            <a:r>
              <a:rPr lang="en-US" dirty="0" smtClean="0"/>
              <a:t> </a:t>
            </a:r>
            <a:r>
              <a:rPr lang="en-US" dirty="0" err="1" smtClean="0"/>
              <a:t>panca</a:t>
            </a:r>
            <a:r>
              <a:rPr lang="en-US" dirty="0" smtClean="0"/>
              <a:t> </a:t>
            </a:r>
            <a:r>
              <a:rPr lang="en-US" dirty="0" err="1" smtClean="0"/>
              <a:t>indera</a:t>
            </a:r>
            <a:r>
              <a:rPr lang="en-US" dirty="0" smtClean="0"/>
              <a:t> yang </a:t>
            </a:r>
            <a:r>
              <a:rPr lang="en-US" dirty="0" err="1" smtClean="0"/>
              <a:t>dominan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dipengaruhi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mempengaruhi</a:t>
            </a:r>
            <a:r>
              <a:rPr lang="en-US" dirty="0" smtClean="0"/>
              <a:t>’</a:t>
            </a:r>
          </a:p>
          <a:p>
            <a:pPr marL="514350" indent="-514350" algn="l">
              <a:buAutoNum type="arabicPeriod"/>
            </a:pPr>
            <a:r>
              <a:rPr lang="en-US" sz="2400" dirty="0" err="1" smtClean="0">
                <a:solidFill>
                  <a:srgbClr val="FFFF00"/>
                </a:solidFill>
              </a:rPr>
              <a:t>Gabungan</a:t>
            </a:r>
            <a:r>
              <a:rPr lang="en-US" sz="2400" dirty="0" smtClean="0">
                <a:solidFill>
                  <a:srgbClr val="FFFF00"/>
                </a:solidFill>
              </a:rPr>
              <a:t> modality</a:t>
            </a:r>
          </a:p>
          <a:p>
            <a:pPr marL="514350" indent="-514350" algn="l">
              <a:buAutoNum type="arabicPeriod"/>
            </a:pPr>
            <a:r>
              <a:rPr lang="en-US" sz="2400" dirty="0" smtClean="0">
                <a:solidFill>
                  <a:srgbClr val="FFFF00"/>
                </a:solidFill>
              </a:rPr>
              <a:t>Visual;</a:t>
            </a:r>
          </a:p>
          <a:p>
            <a:pPr marL="514350" indent="-514350" algn="l">
              <a:buAutoNum type="arabicPeriod"/>
            </a:pPr>
            <a:r>
              <a:rPr lang="en-US" sz="2400" dirty="0" err="1" smtClean="0">
                <a:solidFill>
                  <a:srgbClr val="FFFF00"/>
                </a:solidFill>
              </a:rPr>
              <a:t>Kines</a:t>
            </a:r>
            <a:r>
              <a:rPr lang="id-ID" sz="2400" dirty="0" smtClean="0">
                <a:solidFill>
                  <a:srgbClr val="FFFF00"/>
                </a:solidFill>
              </a:rPr>
              <a:t>te</a:t>
            </a:r>
            <a:r>
              <a:rPr lang="en-US" sz="2400" dirty="0" err="1" smtClean="0">
                <a:solidFill>
                  <a:srgbClr val="FFFF00"/>
                </a:solidFill>
              </a:rPr>
              <a:t>tik</a:t>
            </a:r>
            <a:r>
              <a:rPr lang="en-US" sz="2400" dirty="0" smtClean="0">
                <a:solidFill>
                  <a:srgbClr val="FFFF00"/>
                </a:solidFill>
              </a:rPr>
              <a:t>/rasa;</a:t>
            </a:r>
          </a:p>
          <a:p>
            <a:pPr marL="514350" indent="-514350" algn="l">
              <a:buAutoNum type="arabicPeriod"/>
            </a:pPr>
            <a:r>
              <a:rPr lang="en-US" sz="2400" dirty="0" smtClean="0">
                <a:solidFill>
                  <a:srgbClr val="FFFF00"/>
                </a:solidFill>
              </a:rPr>
              <a:t>Multi modality.</a:t>
            </a:r>
          </a:p>
          <a:p>
            <a:pPr marL="514350" indent="-514350" algn="l"/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000" i="1" dirty="0" smtClean="0">
                <a:solidFill>
                  <a:schemeClr val="tx1"/>
                </a:solidFill>
              </a:rPr>
              <a:t>“</a:t>
            </a:r>
            <a:r>
              <a:rPr lang="en-US" sz="2000" i="1" dirty="0" err="1" smtClean="0">
                <a:solidFill>
                  <a:schemeClr val="tx1"/>
                </a:solidFill>
              </a:rPr>
              <a:t>membaca</a:t>
            </a:r>
            <a:r>
              <a:rPr lang="en-US" sz="2000" i="1" dirty="0" smtClean="0">
                <a:solidFill>
                  <a:schemeClr val="tx1"/>
                </a:solidFill>
              </a:rPr>
              <a:t> </a:t>
            </a:r>
            <a:r>
              <a:rPr lang="en-US" sz="2000" i="1" dirty="0" err="1" smtClean="0">
                <a:solidFill>
                  <a:schemeClr val="tx1"/>
                </a:solidFill>
              </a:rPr>
              <a:t>panca</a:t>
            </a:r>
            <a:r>
              <a:rPr lang="en-US" sz="2000" i="1" dirty="0" smtClean="0">
                <a:solidFill>
                  <a:schemeClr val="tx1"/>
                </a:solidFill>
              </a:rPr>
              <a:t> </a:t>
            </a:r>
            <a:r>
              <a:rPr lang="en-US" sz="2000" i="1" dirty="0" err="1" smtClean="0">
                <a:solidFill>
                  <a:schemeClr val="tx1"/>
                </a:solidFill>
              </a:rPr>
              <a:t>indra</a:t>
            </a:r>
            <a:r>
              <a:rPr lang="en-US" sz="2000" i="1" dirty="0" smtClean="0">
                <a:solidFill>
                  <a:schemeClr val="tx1"/>
                </a:solidFill>
              </a:rPr>
              <a:t> </a:t>
            </a:r>
            <a:r>
              <a:rPr lang="en-US" sz="2000" i="1" dirty="0" err="1" smtClean="0">
                <a:solidFill>
                  <a:schemeClr val="tx1"/>
                </a:solidFill>
              </a:rPr>
              <a:t>apakah</a:t>
            </a:r>
            <a:r>
              <a:rPr lang="en-US" sz="2000" i="1" dirty="0" smtClean="0">
                <a:solidFill>
                  <a:schemeClr val="tx1"/>
                </a:solidFill>
              </a:rPr>
              <a:t> </a:t>
            </a:r>
            <a:r>
              <a:rPr lang="en-US" sz="2000" i="1" dirty="0" err="1" smtClean="0">
                <a:solidFill>
                  <a:schemeClr val="tx1"/>
                </a:solidFill>
              </a:rPr>
              <a:t>ada</a:t>
            </a:r>
            <a:r>
              <a:rPr lang="en-US" sz="2000" i="1" dirty="0" smtClean="0">
                <a:solidFill>
                  <a:schemeClr val="tx1"/>
                </a:solidFill>
              </a:rPr>
              <a:t> </a:t>
            </a:r>
            <a:r>
              <a:rPr lang="en-US" sz="2000" i="1" dirty="0" err="1" smtClean="0">
                <a:solidFill>
                  <a:schemeClr val="tx1"/>
                </a:solidFill>
              </a:rPr>
              <a:t>perubahan</a:t>
            </a:r>
            <a:r>
              <a:rPr lang="en-US" sz="2000" i="1" dirty="0" smtClean="0">
                <a:solidFill>
                  <a:schemeClr val="tx1"/>
                </a:solidFill>
              </a:rPr>
              <a:t> </a:t>
            </a:r>
            <a:r>
              <a:rPr lang="en-US" sz="2000" i="1" dirty="0" err="1" smtClean="0">
                <a:solidFill>
                  <a:schemeClr val="tx1"/>
                </a:solidFill>
              </a:rPr>
              <a:t>bila</a:t>
            </a:r>
            <a:r>
              <a:rPr lang="en-US" sz="2000" i="1" dirty="0" smtClean="0">
                <a:solidFill>
                  <a:schemeClr val="tx1"/>
                </a:solidFill>
              </a:rPr>
              <a:t> </a:t>
            </a:r>
            <a:r>
              <a:rPr lang="en-US" sz="2000" i="1" dirty="0" err="1" smtClean="0">
                <a:solidFill>
                  <a:schemeClr val="tx1"/>
                </a:solidFill>
              </a:rPr>
              <a:t>menerima</a:t>
            </a:r>
            <a:r>
              <a:rPr lang="en-US" sz="2000" i="1" dirty="0" smtClean="0">
                <a:solidFill>
                  <a:schemeClr val="tx1"/>
                </a:solidFill>
              </a:rPr>
              <a:t> </a:t>
            </a:r>
            <a:r>
              <a:rPr lang="en-US" sz="2000" i="1" dirty="0" err="1" smtClean="0">
                <a:solidFill>
                  <a:schemeClr val="tx1"/>
                </a:solidFill>
              </a:rPr>
              <a:t>dan</a:t>
            </a:r>
            <a:r>
              <a:rPr lang="en-US" sz="2000" i="1" dirty="0" smtClean="0">
                <a:solidFill>
                  <a:schemeClr val="tx1"/>
                </a:solidFill>
              </a:rPr>
              <a:t> </a:t>
            </a:r>
            <a:r>
              <a:rPr lang="en-US" sz="2000" i="1" dirty="0" err="1" smtClean="0">
                <a:solidFill>
                  <a:schemeClr val="tx1"/>
                </a:solidFill>
              </a:rPr>
              <a:t>tidak</a:t>
            </a:r>
            <a:r>
              <a:rPr lang="en-US" sz="2000" i="1" dirty="0" smtClean="0">
                <a:solidFill>
                  <a:schemeClr val="tx1"/>
                </a:solidFill>
              </a:rPr>
              <a:t> </a:t>
            </a:r>
            <a:r>
              <a:rPr lang="en-US" sz="2000" i="1" dirty="0" err="1" smtClean="0">
                <a:solidFill>
                  <a:schemeClr val="tx1"/>
                </a:solidFill>
              </a:rPr>
              <a:t>mener</a:t>
            </a:r>
            <a:r>
              <a:rPr lang="id-ID" sz="2000" i="1" dirty="0" smtClean="0">
                <a:solidFill>
                  <a:schemeClr val="tx1"/>
                </a:solidFill>
              </a:rPr>
              <a:t>i</a:t>
            </a:r>
            <a:r>
              <a:rPr lang="en-US" sz="2000" i="1" dirty="0" smtClean="0">
                <a:solidFill>
                  <a:schemeClr val="tx1"/>
                </a:solidFill>
              </a:rPr>
              <a:t>ma”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30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521" y="1484784"/>
            <a:ext cx="8928992" cy="642942"/>
          </a:xfrm>
        </p:spPr>
        <p:txBody>
          <a:bodyPr>
            <a:noAutofit/>
          </a:bodyPr>
          <a:lstStyle/>
          <a:p>
            <a:pPr algn="ctr"/>
            <a:r>
              <a:rPr lang="en-US" sz="3600" i="1" dirty="0" smtClean="0">
                <a:solidFill>
                  <a:srgbClr val="FFC000"/>
                </a:solidFill>
                <a:effectLst/>
                <a:latin typeface="+mn-lt"/>
              </a:rPr>
              <a:t>c. SISTEM INTEGRITAS O</a:t>
            </a:r>
            <a:r>
              <a:rPr lang="id-ID" sz="3600" i="1" dirty="0" smtClean="0">
                <a:solidFill>
                  <a:srgbClr val="FFC000"/>
                </a:solidFill>
                <a:effectLst/>
                <a:latin typeface="+mn-lt"/>
              </a:rPr>
              <a:t>R</a:t>
            </a:r>
            <a:r>
              <a:rPr lang="en-US" sz="3600" i="1" dirty="0" smtClean="0">
                <a:solidFill>
                  <a:srgbClr val="FFC000"/>
                </a:solidFill>
                <a:effectLst/>
                <a:latin typeface="+mn-lt"/>
              </a:rPr>
              <a:t>GANISASI</a:t>
            </a:r>
            <a:endParaRPr lang="en-US" sz="3600" i="1" dirty="0">
              <a:solidFill>
                <a:srgbClr val="FFC000"/>
              </a:solidFill>
              <a:effectLst/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2564904"/>
            <a:ext cx="6778060" cy="2358023"/>
          </a:xfrm>
        </p:spPr>
        <p:txBody>
          <a:bodyPr>
            <a:normAutofit/>
          </a:bodyPr>
          <a:lstStyle/>
          <a:p>
            <a:pPr algn="l"/>
            <a:r>
              <a:rPr lang="en-US" i="1" dirty="0" err="1" smtClean="0">
                <a:solidFill>
                  <a:schemeClr val="tx1"/>
                </a:solidFill>
              </a:rPr>
              <a:t>Upaya-upaya</a:t>
            </a:r>
            <a:r>
              <a:rPr lang="en-US" i="1" dirty="0" smtClean="0">
                <a:solidFill>
                  <a:schemeClr val="tx1"/>
                </a:solidFill>
              </a:rPr>
              <a:t> tunas </a:t>
            </a:r>
            <a:r>
              <a:rPr lang="en-US" i="1" dirty="0" err="1" smtClean="0">
                <a:solidFill>
                  <a:schemeClr val="tx1"/>
                </a:solidFill>
              </a:rPr>
              <a:t>integritas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dilakukan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secara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simultan</a:t>
            </a:r>
            <a:r>
              <a:rPr lang="en-US" i="1" dirty="0" smtClean="0">
                <a:solidFill>
                  <a:schemeClr val="tx1"/>
                </a:solidFill>
              </a:rPr>
              <a:t>/</a:t>
            </a:r>
            <a:r>
              <a:rPr lang="en-US" i="1" dirty="0" err="1" smtClean="0">
                <a:solidFill>
                  <a:schemeClr val="tx1"/>
                </a:solidFill>
              </a:rPr>
              <a:t>terus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menerus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sebagai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perwujudan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upaya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pencegahan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korupsi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secara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integrasi</a:t>
            </a:r>
            <a:r>
              <a:rPr lang="en-US" i="1" dirty="0" smtClean="0">
                <a:solidFill>
                  <a:schemeClr val="tx1"/>
                </a:solidFill>
              </a:rPr>
              <a:t>, </a:t>
            </a:r>
            <a:r>
              <a:rPr lang="en-US" i="1" dirty="0" err="1" smtClean="0">
                <a:solidFill>
                  <a:schemeClr val="tx1"/>
                </a:solidFill>
              </a:rPr>
              <a:t>yaitu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pendekatan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perilaku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dan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sistem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hingga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budaya</a:t>
            </a:r>
            <a:r>
              <a:rPr lang="en-US" i="1" dirty="0" smtClean="0">
                <a:solidFill>
                  <a:schemeClr val="tx1"/>
                </a:solidFill>
              </a:rPr>
              <a:t>.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28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1" y="571480"/>
            <a:ext cx="8229600" cy="428628"/>
          </a:xfrm>
        </p:spPr>
        <p:txBody>
          <a:bodyPr>
            <a:normAutofit fontScale="90000"/>
          </a:bodyPr>
          <a:lstStyle/>
          <a:p>
            <a:pPr algn="r"/>
            <a:r>
              <a:rPr lang="en-US" sz="2800" b="0" i="1" dirty="0" err="1" smtClean="0">
                <a:effectLst/>
                <a:latin typeface="+mn-lt"/>
              </a:rPr>
              <a:t>lanjutan</a:t>
            </a:r>
            <a:endParaRPr lang="en-US" sz="2800" b="0" i="1" dirty="0">
              <a:effectLst/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11" y="928671"/>
            <a:ext cx="7858180" cy="4786346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FFFF00"/>
                </a:solidFill>
              </a:rPr>
              <a:t>Leadership Risk.</a:t>
            </a:r>
          </a:p>
          <a:p>
            <a:pPr algn="l">
              <a:buFont typeface="Wingdings" pitchFamily="2" charset="2"/>
              <a:buChar char="ü"/>
            </a:pPr>
            <a:r>
              <a:rPr lang="en-US" dirty="0" smtClean="0"/>
              <a:t> Di </a:t>
            </a:r>
            <a:r>
              <a:rPr lang="en-US" dirty="0" err="1" smtClean="0"/>
              <a:t>Pimpin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orang</a:t>
            </a:r>
            <a:r>
              <a:rPr lang="en-US" dirty="0" smtClean="0"/>
              <a:t> yang </a:t>
            </a:r>
            <a:r>
              <a:rPr lang="en-US" dirty="0" err="1" smtClean="0"/>
              <a:t>berintegritas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penyelarasan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pengendalian</a:t>
            </a:r>
            <a:r>
              <a:rPr lang="en-US" dirty="0" smtClean="0"/>
              <a:t>)</a:t>
            </a:r>
          </a:p>
          <a:p>
            <a:pPr algn="l"/>
            <a:r>
              <a:rPr lang="en-US" dirty="0" err="1" smtClean="0"/>
              <a:t>Penyelarasan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Pengendalian</a:t>
            </a:r>
            <a:r>
              <a:rPr lang="en-US" dirty="0" smtClean="0"/>
              <a:t>.</a:t>
            </a:r>
          </a:p>
          <a:p>
            <a:pPr algn="l">
              <a:buFontTx/>
              <a:buChar char="-"/>
            </a:pPr>
            <a:r>
              <a:rPr lang="en-US" sz="2400" i="1" dirty="0" err="1" smtClean="0">
                <a:solidFill>
                  <a:srgbClr val="FFFF00"/>
                </a:solidFill>
              </a:rPr>
              <a:t>Yaitu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kode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etiknya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telah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terinternalisasi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dengan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kuat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setiap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individu</a:t>
            </a:r>
            <a:r>
              <a:rPr lang="en-US" sz="2400" i="1" dirty="0" smtClean="0">
                <a:solidFill>
                  <a:srgbClr val="FFFF00"/>
                </a:solidFill>
              </a:rPr>
              <a:t>, </a:t>
            </a:r>
            <a:r>
              <a:rPr lang="en-US" sz="2400" i="1" dirty="0" err="1" smtClean="0">
                <a:solidFill>
                  <a:srgbClr val="FFFF00"/>
                </a:solidFill>
              </a:rPr>
              <a:t>sehingga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penyelarasan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dan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pengendalian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dijalankan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dengan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baik</a:t>
            </a:r>
            <a:r>
              <a:rPr lang="en-US" sz="2400" i="1" dirty="0" smtClean="0">
                <a:solidFill>
                  <a:srgbClr val="FFFF00"/>
                </a:solidFill>
              </a:rPr>
              <a:t>;</a:t>
            </a:r>
          </a:p>
          <a:p>
            <a:pPr algn="l">
              <a:buFontTx/>
              <a:buChar char="-"/>
            </a:pP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pengendalian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pada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penggunaan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kapasitas</a:t>
            </a:r>
            <a:r>
              <a:rPr lang="en-US" sz="2400" i="1" dirty="0" smtClean="0">
                <a:solidFill>
                  <a:srgbClr val="FFFF00"/>
                </a:solidFill>
              </a:rPr>
              <a:t> (SDM, </a:t>
            </a:r>
            <a:r>
              <a:rPr lang="en-US" sz="2400" i="1" dirty="0" err="1" smtClean="0">
                <a:solidFill>
                  <a:srgbClr val="FFFF00"/>
                </a:solidFill>
              </a:rPr>
              <a:t>dana</a:t>
            </a:r>
            <a:r>
              <a:rPr lang="en-US" sz="2400" i="1" dirty="0" smtClean="0">
                <a:solidFill>
                  <a:srgbClr val="FFFF00"/>
                </a:solidFill>
              </a:rPr>
              <a:t>, </a:t>
            </a:r>
            <a:r>
              <a:rPr lang="en-US" sz="2400" i="1" dirty="0" err="1" smtClean="0">
                <a:solidFill>
                  <a:srgbClr val="FFFF00"/>
                </a:solidFill>
              </a:rPr>
              <a:t>teknologi</a:t>
            </a:r>
            <a:r>
              <a:rPr lang="en-US" sz="2400" i="1" dirty="0" smtClean="0">
                <a:solidFill>
                  <a:srgbClr val="FFFF00"/>
                </a:solidFill>
              </a:rPr>
              <a:t>, </a:t>
            </a:r>
            <a:r>
              <a:rPr lang="en-US" sz="2400" i="1" dirty="0" err="1" smtClean="0">
                <a:solidFill>
                  <a:srgbClr val="FFFF00"/>
                </a:solidFill>
              </a:rPr>
              <a:t>informasi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dan</a:t>
            </a:r>
            <a:r>
              <a:rPr lang="en-US" sz="2400" i="1" dirty="0" smtClean="0">
                <a:solidFill>
                  <a:srgbClr val="FFFF00"/>
                </a:solidFill>
              </a:rPr>
              <a:t> </a:t>
            </a:r>
            <a:r>
              <a:rPr lang="en-US" sz="2400" i="1" dirty="0" err="1" smtClean="0">
                <a:solidFill>
                  <a:srgbClr val="FFFF00"/>
                </a:solidFill>
              </a:rPr>
              <a:t>komunkasi</a:t>
            </a:r>
            <a:r>
              <a:rPr lang="en-US" sz="2400" i="1" dirty="0" smtClean="0">
                <a:solidFill>
                  <a:srgbClr val="FFFF00"/>
                </a:solidFill>
              </a:rPr>
              <a:t>).</a:t>
            </a:r>
            <a:endParaRPr lang="en-US" sz="24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888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1" y="571480"/>
            <a:ext cx="8229600" cy="428628"/>
          </a:xfrm>
        </p:spPr>
        <p:txBody>
          <a:bodyPr>
            <a:normAutofit fontScale="90000"/>
          </a:bodyPr>
          <a:lstStyle/>
          <a:p>
            <a:pPr algn="r"/>
            <a:r>
              <a:rPr lang="en-US" sz="2800" b="0" i="1" dirty="0" err="1" smtClean="0">
                <a:effectLst/>
                <a:latin typeface="+mn-lt"/>
              </a:rPr>
              <a:t>lanjutan</a:t>
            </a:r>
            <a:endParaRPr lang="en-US" sz="2800" b="0" i="1" dirty="0">
              <a:effectLst/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11" y="928671"/>
            <a:ext cx="7858180" cy="4786346"/>
          </a:xfrm>
        </p:spPr>
        <p:txBody>
          <a:bodyPr>
            <a:normAutofit/>
          </a:bodyPr>
          <a:lstStyle/>
          <a:p>
            <a:pPr algn="l"/>
            <a:r>
              <a:rPr lang="en-US" dirty="0" err="1" smtClean="0">
                <a:solidFill>
                  <a:srgbClr val="FFFF00"/>
                </a:solidFill>
              </a:rPr>
              <a:t>Kematangan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Praktek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Sistem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Integritas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</a:p>
          <a:p>
            <a:pPr algn="l"/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mampu</a:t>
            </a:r>
            <a:r>
              <a:rPr lang="en-US" dirty="0" smtClean="0"/>
              <a:t> </a:t>
            </a:r>
            <a:r>
              <a:rPr lang="en-US" dirty="0" err="1" smtClean="0"/>
              <a:t>memastikan</a:t>
            </a:r>
            <a:r>
              <a:rPr lang="en-US" dirty="0" smtClean="0"/>
              <a:t> </a:t>
            </a:r>
            <a:r>
              <a:rPr lang="en-US" dirty="0" err="1" smtClean="0"/>
              <a:t>organisasi</a:t>
            </a:r>
            <a:r>
              <a:rPr lang="en-US" dirty="0" smtClean="0"/>
              <a:t> </a:t>
            </a:r>
            <a:r>
              <a:rPr lang="en-US" dirty="0" err="1" smtClean="0"/>
              <a:t>mencapai</a:t>
            </a:r>
            <a:r>
              <a:rPr lang="en-US" dirty="0" smtClean="0"/>
              <a:t> </a:t>
            </a:r>
            <a:r>
              <a:rPr lang="en-US" dirty="0" err="1" smtClean="0"/>
              <a:t>tujuannya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menjaga</a:t>
            </a:r>
            <a:r>
              <a:rPr lang="en-US" dirty="0" smtClean="0"/>
              <a:t> </a:t>
            </a:r>
            <a:r>
              <a:rPr lang="en-US" dirty="0" err="1" smtClean="0"/>
              <a:t>individu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organisasi</a:t>
            </a:r>
            <a:r>
              <a:rPr lang="en-US" dirty="0" smtClean="0"/>
              <a:t>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pelaksanaan</a:t>
            </a:r>
            <a:r>
              <a:rPr lang="en-US" dirty="0" smtClean="0"/>
              <a:t> program </a:t>
            </a:r>
            <a:r>
              <a:rPr lang="en-US" dirty="0" err="1" smtClean="0"/>
              <a:t>dilaksanakan</a:t>
            </a:r>
            <a:r>
              <a:rPr lang="en-US" dirty="0" smtClean="0"/>
              <a:t> : </a:t>
            </a:r>
          </a:p>
          <a:p>
            <a:pPr marL="514350" indent="-514350" algn="l">
              <a:buAutoNum type="arabicPeriod"/>
            </a:pPr>
            <a:r>
              <a:rPr lang="en-US" i="1" dirty="0" smtClean="0">
                <a:solidFill>
                  <a:srgbClr val="FFFF00"/>
                </a:solidFill>
              </a:rPr>
              <a:t>Not Performance (</a:t>
            </a:r>
            <a:r>
              <a:rPr lang="en-US" i="1" dirty="0" err="1" smtClean="0">
                <a:solidFill>
                  <a:srgbClr val="FFFF00"/>
                </a:solidFill>
              </a:rPr>
              <a:t>belum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ada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kinerja</a:t>
            </a:r>
            <a:r>
              <a:rPr lang="en-US" i="1" dirty="0" smtClean="0">
                <a:solidFill>
                  <a:srgbClr val="FFFF00"/>
                </a:solidFill>
              </a:rPr>
              <a:t>)</a:t>
            </a:r>
          </a:p>
          <a:p>
            <a:pPr marL="514350" indent="-514350" algn="l">
              <a:buAutoNum type="arabicPeriod"/>
            </a:pPr>
            <a:r>
              <a:rPr lang="en-US" i="1" dirty="0" err="1" smtClean="0">
                <a:solidFill>
                  <a:srgbClr val="FFFF00"/>
                </a:solidFill>
              </a:rPr>
              <a:t>Adhoc</a:t>
            </a:r>
            <a:r>
              <a:rPr lang="en-US" i="1" dirty="0" smtClean="0">
                <a:solidFill>
                  <a:srgbClr val="FFFF00"/>
                </a:solidFill>
              </a:rPr>
              <a:t> (</a:t>
            </a:r>
            <a:r>
              <a:rPr lang="en-US" i="1" dirty="0" err="1" smtClean="0">
                <a:solidFill>
                  <a:srgbClr val="FFFF00"/>
                </a:solidFill>
              </a:rPr>
              <a:t>sem</a:t>
            </a:r>
            <a:r>
              <a:rPr lang="id-ID" i="1" dirty="0" smtClean="0">
                <a:solidFill>
                  <a:srgbClr val="FFFF00"/>
                </a:solidFill>
              </a:rPr>
              <a:t>e</a:t>
            </a:r>
            <a:r>
              <a:rPr lang="en-US" i="1" dirty="0" err="1" smtClean="0">
                <a:solidFill>
                  <a:srgbClr val="FFFF00"/>
                </a:solidFill>
              </a:rPr>
              <a:t>ntara</a:t>
            </a:r>
            <a:r>
              <a:rPr lang="en-US" i="1" dirty="0" smtClean="0">
                <a:solidFill>
                  <a:srgbClr val="FFFF00"/>
                </a:solidFill>
              </a:rPr>
              <a:t>, </a:t>
            </a:r>
            <a:r>
              <a:rPr lang="en-US" i="1" dirty="0" err="1" smtClean="0">
                <a:solidFill>
                  <a:srgbClr val="FFFF00"/>
                </a:solidFill>
              </a:rPr>
              <a:t>reaktif</a:t>
            </a:r>
            <a:r>
              <a:rPr lang="en-US" i="1" dirty="0" smtClean="0">
                <a:solidFill>
                  <a:srgbClr val="FFFF00"/>
                </a:solidFill>
              </a:rPr>
              <a:t>, </a:t>
            </a:r>
            <a:r>
              <a:rPr lang="en-US" i="1" dirty="0" err="1" smtClean="0">
                <a:solidFill>
                  <a:srgbClr val="FFFF00"/>
                </a:solidFill>
              </a:rPr>
              <a:t>mendadak</a:t>
            </a:r>
            <a:r>
              <a:rPr lang="en-US" i="1" dirty="0" smtClean="0">
                <a:solidFill>
                  <a:srgbClr val="FFFF00"/>
                </a:solidFill>
              </a:rPr>
              <a:t>)</a:t>
            </a:r>
          </a:p>
          <a:p>
            <a:pPr marL="514350" indent="-514350" algn="l">
              <a:buAutoNum type="arabicPeriod"/>
            </a:pPr>
            <a:r>
              <a:rPr lang="en-US" i="1" dirty="0" smtClean="0">
                <a:solidFill>
                  <a:srgbClr val="FFFF00"/>
                </a:solidFill>
              </a:rPr>
              <a:t>Planned (</a:t>
            </a:r>
            <a:r>
              <a:rPr lang="en-US" i="1" dirty="0" err="1" smtClean="0">
                <a:solidFill>
                  <a:srgbClr val="FFFF00"/>
                </a:solidFill>
              </a:rPr>
              <a:t>terencana</a:t>
            </a:r>
            <a:r>
              <a:rPr lang="en-US" i="1" dirty="0" smtClean="0">
                <a:solidFill>
                  <a:srgbClr val="FFFF00"/>
                </a:solidFill>
              </a:rPr>
              <a:t>)</a:t>
            </a:r>
          </a:p>
          <a:p>
            <a:pPr marL="514350" indent="-514350" algn="l">
              <a:buAutoNum type="arabicPeriod"/>
            </a:pPr>
            <a:r>
              <a:rPr lang="en-US" i="1" dirty="0" smtClean="0">
                <a:solidFill>
                  <a:srgbClr val="FFFF00"/>
                </a:solidFill>
              </a:rPr>
              <a:t>Institutionalized (</a:t>
            </a:r>
            <a:r>
              <a:rPr lang="en-US" i="1" dirty="0" err="1" smtClean="0">
                <a:solidFill>
                  <a:srgbClr val="FFFF00"/>
                </a:solidFill>
              </a:rPr>
              <a:t>menyatu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dengan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sistem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organisasi</a:t>
            </a:r>
            <a:r>
              <a:rPr lang="en-US" i="1" dirty="0" smtClean="0">
                <a:solidFill>
                  <a:srgbClr val="FFFF00"/>
                </a:solidFill>
              </a:rPr>
              <a:t>)</a:t>
            </a:r>
          </a:p>
          <a:p>
            <a:pPr marL="514350" indent="-514350" algn="l">
              <a:buAutoNum type="arabicPeriod"/>
            </a:pPr>
            <a:r>
              <a:rPr lang="en-US" i="1" dirty="0" smtClean="0">
                <a:solidFill>
                  <a:srgbClr val="FFFF00"/>
                </a:solidFill>
              </a:rPr>
              <a:t>Evaluated (</a:t>
            </a:r>
            <a:r>
              <a:rPr lang="en-US" i="1" dirty="0" err="1" smtClean="0">
                <a:solidFill>
                  <a:srgbClr val="FFFF00"/>
                </a:solidFill>
              </a:rPr>
              <a:t>telah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dapat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dievaluasi</a:t>
            </a:r>
            <a:r>
              <a:rPr lang="en-US" i="1" dirty="0" smtClean="0">
                <a:solidFill>
                  <a:srgbClr val="FFFF00"/>
                </a:solidFill>
              </a:rPr>
              <a:t>)</a:t>
            </a:r>
          </a:p>
          <a:p>
            <a:pPr marL="514350" indent="-514350" algn="l">
              <a:buAutoNum type="arabicPeriod"/>
            </a:pPr>
            <a:r>
              <a:rPr lang="en-US" i="1" dirty="0" smtClean="0">
                <a:solidFill>
                  <a:srgbClr val="FFFF00"/>
                </a:solidFill>
              </a:rPr>
              <a:t>Optimized (</a:t>
            </a:r>
            <a:r>
              <a:rPr lang="en-US" i="1" dirty="0" err="1" smtClean="0">
                <a:solidFill>
                  <a:srgbClr val="FFFF00"/>
                </a:solidFill>
              </a:rPr>
              <a:t>dapat</a:t>
            </a:r>
            <a:r>
              <a:rPr lang="en-US" i="1" dirty="0" smtClean="0">
                <a:solidFill>
                  <a:srgbClr val="FFFF00"/>
                </a:solidFill>
              </a:rPr>
              <a:t> </a:t>
            </a:r>
            <a:r>
              <a:rPr lang="en-US" i="1" dirty="0" err="1" smtClean="0">
                <a:solidFill>
                  <a:srgbClr val="FFFF00"/>
                </a:solidFill>
              </a:rPr>
              <a:t>dioptimalkan</a:t>
            </a:r>
            <a:r>
              <a:rPr lang="en-US" i="1" dirty="0" smtClean="0">
                <a:solidFill>
                  <a:srgbClr val="FFFF00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96520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329237"/>
            <a:ext cx="9144000" cy="1065530"/>
          </a:xfrm>
          <a:custGeom>
            <a:avLst/>
            <a:gdLst/>
            <a:ahLst/>
            <a:cxnLst/>
            <a:rect l="l" t="t" r="r" b="b"/>
            <a:pathLst>
              <a:path w="9144000" h="1065529">
                <a:moveTo>
                  <a:pt x="0" y="0"/>
                </a:moveTo>
                <a:lnTo>
                  <a:pt x="9144000" y="0"/>
                </a:lnTo>
                <a:lnTo>
                  <a:pt x="9144000" y="1065212"/>
                </a:lnTo>
                <a:lnTo>
                  <a:pt x="0" y="1065212"/>
                </a:lnTo>
                <a:lnTo>
                  <a:pt x="0" y="0"/>
                </a:lnTo>
                <a:close/>
              </a:path>
            </a:pathLst>
          </a:custGeom>
          <a:solidFill>
            <a:srgbClr val="1D487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803" y="5395277"/>
            <a:ext cx="8931275" cy="862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98955" marR="5080" indent="-1786889">
              <a:lnSpc>
                <a:spcPts val="3400"/>
              </a:lnSpc>
            </a:pPr>
            <a:r>
              <a:rPr sz="3200" spc="-50" dirty="0">
                <a:solidFill>
                  <a:srgbClr val="FFFFFF"/>
                </a:solidFill>
                <a:latin typeface="Century Gothic"/>
                <a:cs typeface="Century Gothic"/>
              </a:rPr>
              <a:t>BAHWA </a:t>
            </a:r>
            <a:r>
              <a:rPr sz="3200" spc="-70" dirty="0">
                <a:solidFill>
                  <a:srgbClr val="FFFFFF"/>
                </a:solidFill>
                <a:latin typeface="Century Gothic"/>
                <a:cs typeface="Century Gothic"/>
              </a:rPr>
              <a:t>MASYARAKAT </a:t>
            </a:r>
            <a:r>
              <a:rPr sz="3200" spc="-5" dirty="0">
                <a:solidFill>
                  <a:srgbClr val="FFFFFF"/>
                </a:solidFill>
                <a:latin typeface="Century Gothic"/>
                <a:cs typeface="Century Gothic"/>
              </a:rPr>
              <a:t>BIASA </a:t>
            </a:r>
            <a:r>
              <a:rPr sz="3200" spc="-105" dirty="0">
                <a:solidFill>
                  <a:srgbClr val="FFFFFF"/>
                </a:solidFill>
                <a:latin typeface="Century Gothic"/>
                <a:cs typeface="Century Gothic"/>
              </a:rPr>
              <a:t>DAPAT </a:t>
            </a:r>
            <a:r>
              <a:rPr sz="3200" spc="-5" dirty="0">
                <a:solidFill>
                  <a:srgbClr val="FFFFFF"/>
                </a:solidFill>
                <a:latin typeface="Century Gothic"/>
                <a:cs typeface="Century Gothic"/>
              </a:rPr>
              <a:t>BERPERAN  DALAM </a:t>
            </a:r>
            <a:r>
              <a:rPr sz="3200" spc="-80" dirty="0">
                <a:solidFill>
                  <a:srgbClr val="FFFFFF"/>
                </a:solidFill>
                <a:latin typeface="Century Gothic"/>
                <a:cs typeface="Century Gothic"/>
              </a:rPr>
              <a:t>MELAWAN</a:t>
            </a:r>
            <a:r>
              <a:rPr sz="3200" spc="-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entury Gothic"/>
                <a:cs typeface="Century Gothic"/>
              </a:rPr>
              <a:t>KORUPSI</a:t>
            </a:r>
            <a:endParaRPr sz="32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547812" cy="1323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24200" y="1323975"/>
            <a:ext cx="3378200" cy="1938655"/>
          </a:xfrm>
          <a:custGeom>
            <a:avLst/>
            <a:gdLst/>
            <a:ahLst/>
            <a:cxnLst/>
            <a:rect l="l" t="t" r="r" b="b"/>
            <a:pathLst>
              <a:path w="3378200" h="1938654">
                <a:moveTo>
                  <a:pt x="0" y="0"/>
                </a:moveTo>
                <a:lnTo>
                  <a:pt x="3378200" y="0"/>
                </a:lnTo>
                <a:lnTo>
                  <a:pt x="3378200" y="1938337"/>
                </a:lnTo>
                <a:lnTo>
                  <a:pt x="0" y="193833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2939" y="1369695"/>
            <a:ext cx="3187700" cy="186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0" spc="290" dirty="0">
                <a:solidFill>
                  <a:srgbClr val="FFFFFF"/>
                </a:solidFill>
                <a:latin typeface="Arial"/>
                <a:cs typeface="Arial"/>
              </a:rPr>
              <a:t>78%</a:t>
            </a:r>
            <a:endParaRPr sz="1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4199" y="3255962"/>
            <a:ext cx="3378200" cy="1016000"/>
          </a:xfrm>
          <a:custGeom>
            <a:avLst/>
            <a:gdLst/>
            <a:ahLst/>
            <a:cxnLst/>
            <a:rect l="l" t="t" r="r" b="b"/>
            <a:pathLst>
              <a:path w="3378200" h="1016000">
                <a:moveTo>
                  <a:pt x="0" y="0"/>
                </a:moveTo>
                <a:lnTo>
                  <a:pt x="3378197" y="0"/>
                </a:lnTo>
                <a:lnTo>
                  <a:pt x="3378197" y="1015999"/>
                </a:lnTo>
                <a:lnTo>
                  <a:pt x="0" y="10159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02939" y="3301682"/>
            <a:ext cx="3049270" cy="93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6000" spc="75" dirty="0">
                <a:solidFill>
                  <a:prstClr val="black"/>
                </a:solidFill>
                <a:latin typeface="Arial"/>
                <a:cs typeface="Arial"/>
              </a:rPr>
              <a:t>SETUJU</a:t>
            </a:r>
            <a:endParaRPr sz="6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5B64-EDA9-46A1-BC1D-1ED4AD849EF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94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583680" y="4771507"/>
            <a:ext cx="1512912" cy="315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83680" y="4376652"/>
            <a:ext cx="174567" cy="3158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83680" y="3981796"/>
            <a:ext cx="112222" cy="3158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83680" y="3591093"/>
            <a:ext cx="112222" cy="3158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83680" y="3196238"/>
            <a:ext cx="174567" cy="3158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83680" y="2805548"/>
            <a:ext cx="303414" cy="3158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83680" y="2410692"/>
            <a:ext cx="365759" cy="315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83680" y="2019989"/>
            <a:ext cx="556952" cy="3158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83680" y="1625133"/>
            <a:ext cx="810491" cy="3158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83680" y="1230290"/>
            <a:ext cx="2148839" cy="3158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84810" y="4792255"/>
            <a:ext cx="1466850" cy="224790"/>
          </a:xfrm>
          <a:custGeom>
            <a:avLst/>
            <a:gdLst/>
            <a:ahLst/>
            <a:cxnLst/>
            <a:rect l="l" t="t" r="r" b="b"/>
            <a:pathLst>
              <a:path w="1466850" h="224789">
                <a:moveTo>
                  <a:pt x="0" y="0"/>
                </a:moveTo>
                <a:lnTo>
                  <a:pt x="1466443" y="0"/>
                </a:lnTo>
                <a:lnTo>
                  <a:pt x="1466443" y="224599"/>
                </a:lnTo>
                <a:lnTo>
                  <a:pt x="0" y="224599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84810" y="4399216"/>
            <a:ext cx="127635" cy="224790"/>
          </a:xfrm>
          <a:custGeom>
            <a:avLst/>
            <a:gdLst/>
            <a:ahLst/>
            <a:cxnLst/>
            <a:rect l="l" t="t" r="r" b="b"/>
            <a:pathLst>
              <a:path w="127634" h="224789">
                <a:moveTo>
                  <a:pt x="0" y="0"/>
                </a:moveTo>
                <a:lnTo>
                  <a:pt x="127520" y="0"/>
                </a:lnTo>
                <a:lnTo>
                  <a:pt x="127520" y="224586"/>
                </a:lnTo>
                <a:lnTo>
                  <a:pt x="0" y="224586"/>
                </a:lnTo>
                <a:lnTo>
                  <a:pt x="0" y="0"/>
                </a:lnTo>
                <a:close/>
              </a:path>
            </a:pathLst>
          </a:custGeom>
          <a:solidFill>
            <a:srgbClr val="617335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84810" y="4006164"/>
            <a:ext cx="64135" cy="224790"/>
          </a:xfrm>
          <a:custGeom>
            <a:avLst/>
            <a:gdLst/>
            <a:ahLst/>
            <a:cxnLst/>
            <a:rect l="l" t="t" r="r" b="b"/>
            <a:pathLst>
              <a:path w="64134" h="224789">
                <a:moveTo>
                  <a:pt x="0" y="0"/>
                </a:moveTo>
                <a:lnTo>
                  <a:pt x="63753" y="0"/>
                </a:lnTo>
                <a:lnTo>
                  <a:pt x="63753" y="224599"/>
                </a:lnTo>
                <a:lnTo>
                  <a:pt x="0" y="224599"/>
                </a:lnTo>
                <a:lnTo>
                  <a:pt x="0" y="0"/>
                </a:lnTo>
                <a:close/>
              </a:path>
            </a:pathLst>
          </a:custGeom>
          <a:solidFill>
            <a:srgbClr val="A2D6E4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84810" y="3613124"/>
            <a:ext cx="64135" cy="224790"/>
          </a:xfrm>
          <a:custGeom>
            <a:avLst/>
            <a:gdLst/>
            <a:ahLst/>
            <a:cxnLst/>
            <a:rect l="l" t="t" r="r" b="b"/>
            <a:pathLst>
              <a:path w="64134" h="224789">
                <a:moveTo>
                  <a:pt x="0" y="0"/>
                </a:moveTo>
                <a:lnTo>
                  <a:pt x="63753" y="0"/>
                </a:lnTo>
                <a:lnTo>
                  <a:pt x="63753" y="224599"/>
                </a:lnTo>
                <a:lnTo>
                  <a:pt x="0" y="224599"/>
                </a:lnTo>
                <a:lnTo>
                  <a:pt x="0" y="0"/>
                </a:lnTo>
                <a:close/>
              </a:path>
            </a:pathLst>
          </a:custGeom>
          <a:solidFill>
            <a:srgbClr val="3C97AC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84810" y="3220072"/>
            <a:ext cx="127635" cy="224790"/>
          </a:xfrm>
          <a:custGeom>
            <a:avLst/>
            <a:gdLst/>
            <a:ahLst/>
            <a:cxnLst/>
            <a:rect l="l" t="t" r="r" b="b"/>
            <a:pathLst>
              <a:path w="127634" h="224789">
                <a:moveTo>
                  <a:pt x="0" y="0"/>
                </a:moveTo>
                <a:lnTo>
                  <a:pt x="127520" y="0"/>
                </a:lnTo>
                <a:lnTo>
                  <a:pt x="127520" y="224599"/>
                </a:lnTo>
                <a:lnTo>
                  <a:pt x="0" y="224599"/>
                </a:lnTo>
                <a:lnTo>
                  <a:pt x="0" y="0"/>
                </a:lnTo>
                <a:close/>
              </a:path>
            </a:pathLst>
          </a:custGeom>
          <a:solidFill>
            <a:srgbClr val="296C7B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84810" y="2827032"/>
            <a:ext cx="255270" cy="224790"/>
          </a:xfrm>
          <a:custGeom>
            <a:avLst/>
            <a:gdLst/>
            <a:ahLst/>
            <a:cxnLst/>
            <a:rect l="l" t="t" r="r" b="b"/>
            <a:pathLst>
              <a:path w="255270" h="224789">
                <a:moveTo>
                  <a:pt x="0" y="0"/>
                </a:moveTo>
                <a:lnTo>
                  <a:pt x="255028" y="0"/>
                </a:lnTo>
                <a:lnTo>
                  <a:pt x="255028" y="224599"/>
                </a:lnTo>
                <a:lnTo>
                  <a:pt x="0" y="224599"/>
                </a:lnTo>
                <a:lnTo>
                  <a:pt x="0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84810" y="2433980"/>
            <a:ext cx="319405" cy="224790"/>
          </a:xfrm>
          <a:custGeom>
            <a:avLst/>
            <a:gdLst/>
            <a:ahLst/>
            <a:cxnLst/>
            <a:rect l="l" t="t" r="r" b="b"/>
            <a:pathLst>
              <a:path w="319404" h="224789">
                <a:moveTo>
                  <a:pt x="0" y="0"/>
                </a:moveTo>
                <a:lnTo>
                  <a:pt x="318795" y="0"/>
                </a:lnTo>
                <a:lnTo>
                  <a:pt x="318795" y="224599"/>
                </a:lnTo>
                <a:lnTo>
                  <a:pt x="0" y="224599"/>
                </a:lnTo>
                <a:lnTo>
                  <a:pt x="0" y="0"/>
                </a:lnTo>
                <a:close/>
              </a:path>
            </a:pathLst>
          </a:custGeom>
          <a:solidFill>
            <a:srgbClr val="FFAF2B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584810" y="2040940"/>
            <a:ext cx="510540" cy="224790"/>
          </a:xfrm>
          <a:custGeom>
            <a:avLst/>
            <a:gdLst/>
            <a:ahLst/>
            <a:cxnLst/>
            <a:rect l="l" t="t" r="r" b="b"/>
            <a:pathLst>
              <a:path w="510540" h="224789">
                <a:moveTo>
                  <a:pt x="0" y="0"/>
                </a:moveTo>
                <a:lnTo>
                  <a:pt x="510070" y="0"/>
                </a:lnTo>
                <a:lnTo>
                  <a:pt x="510070" y="224599"/>
                </a:lnTo>
                <a:lnTo>
                  <a:pt x="0" y="224599"/>
                </a:lnTo>
                <a:lnTo>
                  <a:pt x="0" y="0"/>
                </a:lnTo>
                <a:close/>
              </a:path>
            </a:pathLst>
          </a:custGeom>
          <a:solidFill>
            <a:srgbClr val="A74A44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84810" y="1647901"/>
            <a:ext cx="765175" cy="224790"/>
          </a:xfrm>
          <a:custGeom>
            <a:avLst/>
            <a:gdLst/>
            <a:ahLst/>
            <a:cxnLst/>
            <a:rect l="l" t="t" r="r" b="b"/>
            <a:pathLst>
              <a:path w="765175" h="224789">
                <a:moveTo>
                  <a:pt x="0" y="0"/>
                </a:moveTo>
                <a:lnTo>
                  <a:pt x="765098" y="0"/>
                </a:lnTo>
                <a:lnTo>
                  <a:pt x="765098" y="224599"/>
                </a:lnTo>
                <a:lnTo>
                  <a:pt x="0" y="224599"/>
                </a:lnTo>
                <a:lnTo>
                  <a:pt x="0" y="0"/>
                </a:lnTo>
                <a:close/>
              </a:path>
            </a:pathLst>
          </a:custGeom>
          <a:solidFill>
            <a:srgbClr val="4675A3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584810" y="1254848"/>
            <a:ext cx="2104390" cy="224790"/>
          </a:xfrm>
          <a:custGeom>
            <a:avLst/>
            <a:gdLst/>
            <a:ahLst/>
            <a:cxnLst/>
            <a:rect l="l" t="t" r="r" b="b"/>
            <a:pathLst>
              <a:path w="2104390" h="224790">
                <a:moveTo>
                  <a:pt x="0" y="0"/>
                </a:moveTo>
                <a:lnTo>
                  <a:pt x="2104021" y="0"/>
                </a:lnTo>
                <a:lnTo>
                  <a:pt x="2104021" y="224599"/>
                </a:lnTo>
                <a:lnTo>
                  <a:pt x="0" y="224599"/>
                </a:lnTo>
                <a:lnTo>
                  <a:pt x="0" y="0"/>
                </a:lnTo>
                <a:close/>
              </a:path>
            </a:pathLst>
          </a:custGeom>
          <a:solidFill>
            <a:srgbClr val="275D9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583680" y="1230290"/>
            <a:ext cx="0" cy="3930650"/>
          </a:xfrm>
          <a:custGeom>
            <a:avLst/>
            <a:gdLst/>
            <a:ahLst/>
            <a:cxnLst/>
            <a:rect l="l" t="t" r="r" b="b"/>
            <a:pathLst>
              <a:path h="3930650">
                <a:moveTo>
                  <a:pt x="0" y="3930452"/>
                </a:moveTo>
                <a:lnTo>
                  <a:pt x="0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27453" y="4820729"/>
            <a:ext cx="2889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23%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88532" y="4427689"/>
            <a:ext cx="21145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2%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24765" y="4034650"/>
            <a:ext cx="21145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1%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24765" y="3641597"/>
            <a:ext cx="21145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1%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88532" y="3248558"/>
            <a:ext cx="21145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2%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16040" y="2855505"/>
            <a:ext cx="21145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4%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79807" y="2462466"/>
            <a:ext cx="21145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5%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71081" y="2069426"/>
            <a:ext cx="21145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8%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426108" y="1676374"/>
            <a:ext cx="2889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12%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667559" y="1283334"/>
            <a:ext cx="2889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33%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61456" y="4820729"/>
            <a:ext cx="7042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5" dirty="0">
                <a:solidFill>
                  <a:prstClr val="black"/>
                </a:solidFill>
                <a:latin typeface="Century Gothic"/>
                <a:cs typeface="Century Gothic"/>
              </a:rPr>
              <a:t>Tidak</a:t>
            </a:r>
            <a:r>
              <a:rPr sz="1100" spc="-95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ada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11050" y="4427689"/>
            <a:ext cx="55435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Lainnya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443651" y="4034650"/>
            <a:ext cx="10217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Aksi/unjuk</a:t>
            </a:r>
            <a:r>
              <a:rPr sz="1100" spc="-1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rasa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12068" y="3641597"/>
            <a:ext cx="16141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Menandatangani</a:t>
            </a:r>
            <a:r>
              <a:rPr sz="1100" spc="-105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  <a:r>
              <a:rPr sz="1100" spc="-5" dirty="0">
                <a:solidFill>
                  <a:prstClr val="black"/>
                </a:solidFill>
                <a:latin typeface="Century Gothic"/>
                <a:cs typeface="Century Gothic"/>
              </a:rPr>
              <a:t>petisi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75022" y="3248558"/>
            <a:ext cx="189039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Berbicara/menulis di</a:t>
            </a:r>
            <a:r>
              <a:rPr sz="1100" spc="-1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media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248150" y="2855505"/>
            <a:ext cx="221742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Mendukung gerakan</a:t>
            </a:r>
            <a:r>
              <a:rPr sz="1100" spc="-1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antikorupsi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46447" y="2462466"/>
            <a:ext cx="2019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Memilih kandidat yang</a:t>
            </a:r>
            <a:r>
              <a:rPr sz="1100" spc="-1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bersih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56200" y="2069426"/>
            <a:ext cx="160909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Diskusi dengan</a:t>
            </a:r>
            <a:r>
              <a:rPr sz="1100" spc="-1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kerabat</a:t>
            </a:r>
            <a:endParaRPr sz="11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12880" y="1676374"/>
            <a:ext cx="13525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Melaporkan</a:t>
            </a:r>
            <a:r>
              <a:rPr sz="1100" spc="-1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korupsi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164369" y="1244903"/>
            <a:ext cx="9836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Menolak</a:t>
            </a:r>
            <a:r>
              <a:rPr sz="1100" spc="-1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prstClr val="black"/>
                </a:solidFill>
                <a:latin typeface="Century Gothic"/>
                <a:cs typeface="Century Gothic"/>
              </a:rPr>
              <a:t>suap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513387" y="441325"/>
            <a:ext cx="1955800" cy="462280"/>
          </a:xfrm>
          <a:prstGeom prst="rect">
            <a:avLst/>
          </a:prstGeom>
          <a:solidFill>
            <a:srgbClr val="FF2600"/>
          </a:solidFill>
        </p:spPr>
        <p:txBody>
          <a:bodyPr vert="horz" wrap="square" lIns="0" tIns="45720" rIns="0" bIns="0" rtlCol="0">
            <a:spAutoFit/>
          </a:bodyPr>
          <a:lstStyle/>
          <a:p>
            <a:pPr marL="90805">
              <a:spcBef>
                <a:spcPts val="360"/>
              </a:spcBef>
            </a:pP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INDONESIA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1475656" y="1040440"/>
            <a:ext cx="1633488" cy="538609"/>
          </a:xfrm>
          <a:prstGeom prst="rect">
            <a:avLst/>
          </a:prstGeom>
          <a:solidFill>
            <a:srgbClr val="6C6C6C"/>
          </a:solidFill>
        </p:spPr>
        <p:txBody>
          <a:bodyPr vert="horz" wrap="square" lIns="0" tIns="457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60"/>
              </a:spcBef>
            </a:pPr>
            <a:r>
              <a:rPr spc="-45" dirty="0">
                <a:solidFill>
                  <a:srgbClr val="FFFFFF"/>
                </a:solidFill>
                <a:latin typeface="Arial"/>
                <a:cs typeface="Arial"/>
              </a:rPr>
              <a:t>APAC</a:t>
            </a:r>
          </a:p>
        </p:txBody>
      </p:sp>
      <p:sp>
        <p:nvSpPr>
          <p:cNvPr id="48" name="Date Placeholder 4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3559-BE83-482E-9354-086ABE243E1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-82410" y="1872691"/>
            <a:ext cx="5564187" cy="4165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5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38725"/>
            <a:ext cx="9144000" cy="1371600"/>
          </a:xfrm>
          <a:custGeom>
            <a:avLst/>
            <a:gdLst/>
            <a:ahLst/>
            <a:cxnLst/>
            <a:rect l="l" t="t" r="r" b="b"/>
            <a:pathLst>
              <a:path w="9144000" h="1371600">
                <a:moveTo>
                  <a:pt x="0" y="0"/>
                </a:moveTo>
                <a:lnTo>
                  <a:pt x="9144000" y="0"/>
                </a:lnTo>
                <a:lnTo>
                  <a:pt x="91440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1D487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003" y="5257165"/>
            <a:ext cx="8779510" cy="954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 marR="5080" indent="-89535">
              <a:lnSpc>
                <a:spcPts val="3800"/>
              </a:lnSpc>
            </a:pPr>
            <a:r>
              <a:rPr sz="3200" spc="-5" dirty="0">
                <a:solidFill>
                  <a:srgbClr val="FFFFFF"/>
                </a:solidFill>
                <a:latin typeface="Century Gothic"/>
                <a:cs typeface="Century Gothic"/>
              </a:rPr>
              <a:t>Di 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Indonesia, alasan untuk tidak</a:t>
            </a:r>
            <a:r>
              <a:rPr sz="3200" spc="-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melaporkan  korupsi </a:t>
            </a:r>
            <a:r>
              <a:rPr sz="3200" spc="-5" dirty="0">
                <a:solidFill>
                  <a:srgbClr val="FFFFFF"/>
                </a:solidFill>
                <a:latin typeface="Century Gothic"/>
                <a:cs typeface="Century Gothic"/>
              </a:rPr>
              <a:t>mayoritas karena 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takut</a:t>
            </a:r>
            <a:r>
              <a:rPr sz="320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konsekuensi.</a:t>
            </a:r>
            <a:endParaRPr sz="32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7323" y="1770608"/>
            <a:ext cx="2053247" cy="1999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1797050"/>
            <a:ext cx="1951355" cy="1898650"/>
          </a:xfrm>
          <a:custGeom>
            <a:avLst/>
            <a:gdLst/>
            <a:ahLst/>
            <a:cxnLst/>
            <a:rect l="l" t="t" r="r" b="b"/>
            <a:pathLst>
              <a:path w="1951355" h="1898650">
                <a:moveTo>
                  <a:pt x="975525" y="0"/>
                </a:moveTo>
                <a:lnTo>
                  <a:pt x="926836" y="1161"/>
                </a:lnTo>
                <a:lnTo>
                  <a:pt x="878765" y="4611"/>
                </a:lnTo>
                <a:lnTo>
                  <a:pt x="831368" y="10293"/>
                </a:lnTo>
                <a:lnTo>
                  <a:pt x="784701" y="18153"/>
                </a:lnTo>
                <a:lnTo>
                  <a:pt x="738819" y="28138"/>
                </a:lnTo>
                <a:lnTo>
                  <a:pt x="693779" y="40193"/>
                </a:lnTo>
                <a:lnTo>
                  <a:pt x="649636" y="54264"/>
                </a:lnTo>
                <a:lnTo>
                  <a:pt x="606447" y="70295"/>
                </a:lnTo>
                <a:lnTo>
                  <a:pt x="564266" y="88233"/>
                </a:lnTo>
                <a:lnTo>
                  <a:pt x="523151" y="108023"/>
                </a:lnTo>
                <a:lnTo>
                  <a:pt x="483157" y="129611"/>
                </a:lnTo>
                <a:lnTo>
                  <a:pt x="444340" y="152943"/>
                </a:lnTo>
                <a:lnTo>
                  <a:pt x="406755" y="177963"/>
                </a:lnTo>
                <a:lnTo>
                  <a:pt x="370459" y="204619"/>
                </a:lnTo>
                <a:lnTo>
                  <a:pt x="335507" y="232854"/>
                </a:lnTo>
                <a:lnTo>
                  <a:pt x="301956" y="262616"/>
                </a:lnTo>
                <a:lnTo>
                  <a:pt x="269861" y="293849"/>
                </a:lnTo>
                <a:lnTo>
                  <a:pt x="239278" y="326499"/>
                </a:lnTo>
                <a:lnTo>
                  <a:pt x="210264" y="360512"/>
                </a:lnTo>
                <a:lnTo>
                  <a:pt x="182873" y="395833"/>
                </a:lnTo>
                <a:lnTo>
                  <a:pt x="157162" y="432409"/>
                </a:lnTo>
                <a:lnTo>
                  <a:pt x="133187" y="470184"/>
                </a:lnTo>
                <a:lnTo>
                  <a:pt x="111003" y="509104"/>
                </a:lnTo>
                <a:lnTo>
                  <a:pt x="90667" y="549115"/>
                </a:lnTo>
                <a:lnTo>
                  <a:pt x="72234" y="590162"/>
                </a:lnTo>
                <a:lnTo>
                  <a:pt x="55760" y="632191"/>
                </a:lnTo>
                <a:lnTo>
                  <a:pt x="41302" y="675148"/>
                </a:lnTo>
                <a:lnTo>
                  <a:pt x="28915" y="718978"/>
                </a:lnTo>
                <a:lnTo>
                  <a:pt x="18654" y="763627"/>
                </a:lnTo>
                <a:lnTo>
                  <a:pt x="10577" y="809041"/>
                </a:lnTo>
                <a:lnTo>
                  <a:pt x="4738" y="855165"/>
                </a:lnTo>
                <a:lnTo>
                  <a:pt x="1193" y="901944"/>
                </a:lnTo>
                <a:lnTo>
                  <a:pt x="0" y="949325"/>
                </a:lnTo>
                <a:lnTo>
                  <a:pt x="1193" y="996705"/>
                </a:lnTo>
                <a:lnTo>
                  <a:pt x="4738" y="1043484"/>
                </a:lnTo>
                <a:lnTo>
                  <a:pt x="10577" y="1089608"/>
                </a:lnTo>
                <a:lnTo>
                  <a:pt x="18654" y="1135022"/>
                </a:lnTo>
                <a:lnTo>
                  <a:pt x="28915" y="1179671"/>
                </a:lnTo>
                <a:lnTo>
                  <a:pt x="41302" y="1223501"/>
                </a:lnTo>
                <a:lnTo>
                  <a:pt x="55760" y="1266458"/>
                </a:lnTo>
                <a:lnTo>
                  <a:pt x="72234" y="1308487"/>
                </a:lnTo>
                <a:lnTo>
                  <a:pt x="90667" y="1349534"/>
                </a:lnTo>
                <a:lnTo>
                  <a:pt x="111003" y="1389545"/>
                </a:lnTo>
                <a:lnTo>
                  <a:pt x="133187" y="1428465"/>
                </a:lnTo>
                <a:lnTo>
                  <a:pt x="157162" y="1466240"/>
                </a:lnTo>
                <a:lnTo>
                  <a:pt x="182873" y="1502816"/>
                </a:lnTo>
                <a:lnTo>
                  <a:pt x="210264" y="1538137"/>
                </a:lnTo>
                <a:lnTo>
                  <a:pt x="239278" y="1572150"/>
                </a:lnTo>
                <a:lnTo>
                  <a:pt x="269861" y="1604800"/>
                </a:lnTo>
                <a:lnTo>
                  <a:pt x="301956" y="1636033"/>
                </a:lnTo>
                <a:lnTo>
                  <a:pt x="335507" y="1665795"/>
                </a:lnTo>
                <a:lnTo>
                  <a:pt x="370459" y="1694030"/>
                </a:lnTo>
                <a:lnTo>
                  <a:pt x="406755" y="1720686"/>
                </a:lnTo>
                <a:lnTo>
                  <a:pt x="444340" y="1745706"/>
                </a:lnTo>
                <a:lnTo>
                  <a:pt x="483157" y="1769038"/>
                </a:lnTo>
                <a:lnTo>
                  <a:pt x="523151" y="1790626"/>
                </a:lnTo>
                <a:lnTo>
                  <a:pt x="564266" y="1810416"/>
                </a:lnTo>
                <a:lnTo>
                  <a:pt x="606447" y="1828354"/>
                </a:lnTo>
                <a:lnTo>
                  <a:pt x="649636" y="1844385"/>
                </a:lnTo>
                <a:lnTo>
                  <a:pt x="693779" y="1858456"/>
                </a:lnTo>
                <a:lnTo>
                  <a:pt x="738819" y="1870511"/>
                </a:lnTo>
                <a:lnTo>
                  <a:pt x="784701" y="1880496"/>
                </a:lnTo>
                <a:lnTo>
                  <a:pt x="831368" y="1888356"/>
                </a:lnTo>
                <a:lnTo>
                  <a:pt x="878765" y="1894038"/>
                </a:lnTo>
                <a:lnTo>
                  <a:pt x="926836" y="1897488"/>
                </a:lnTo>
                <a:lnTo>
                  <a:pt x="975525" y="1898650"/>
                </a:lnTo>
                <a:lnTo>
                  <a:pt x="1024212" y="1897488"/>
                </a:lnTo>
                <a:lnTo>
                  <a:pt x="1072282" y="1894038"/>
                </a:lnTo>
                <a:lnTo>
                  <a:pt x="1119678" y="1888356"/>
                </a:lnTo>
                <a:lnTo>
                  <a:pt x="1166345" y="1880496"/>
                </a:lnTo>
                <a:lnTo>
                  <a:pt x="1212226" y="1870511"/>
                </a:lnTo>
                <a:lnTo>
                  <a:pt x="1257265" y="1858456"/>
                </a:lnTo>
                <a:lnTo>
                  <a:pt x="1301407" y="1844385"/>
                </a:lnTo>
                <a:lnTo>
                  <a:pt x="1344596" y="1828354"/>
                </a:lnTo>
                <a:lnTo>
                  <a:pt x="1386775" y="1810416"/>
                </a:lnTo>
                <a:lnTo>
                  <a:pt x="1427890" y="1790626"/>
                </a:lnTo>
                <a:lnTo>
                  <a:pt x="1467884" y="1769038"/>
                </a:lnTo>
                <a:lnTo>
                  <a:pt x="1506701" y="1745706"/>
                </a:lnTo>
                <a:lnTo>
                  <a:pt x="1544285" y="1720686"/>
                </a:lnTo>
                <a:lnTo>
                  <a:pt x="1580581" y="1694030"/>
                </a:lnTo>
                <a:lnTo>
                  <a:pt x="1615532" y="1665795"/>
                </a:lnTo>
                <a:lnTo>
                  <a:pt x="1649083" y="1636033"/>
                </a:lnTo>
                <a:lnTo>
                  <a:pt x="1681177" y="1604800"/>
                </a:lnTo>
                <a:lnTo>
                  <a:pt x="1711760" y="1572150"/>
                </a:lnTo>
                <a:lnTo>
                  <a:pt x="1740774" y="1538137"/>
                </a:lnTo>
                <a:lnTo>
                  <a:pt x="1768165" y="1502816"/>
                </a:lnTo>
                <a:lnTo>
                  <a:pt x="1793876" y="1466240"/>
                </a:lnTo>
                <a:lnTo>
                  <a:pt x="1817851" y="1428465"/>
                </a:lnTo>
                <a:lnTo>
                  <a:pt x="1840034" y="1389545"/>
                </a:lnTo>
                <a:lnTo>
                  <a:pt x="1860370" y="1349534"/>
                </a:lnTo>
                <a:lnTo>
                  <a:pt x="1878803" y="1308487"/>
                </a:lnTo>
                <a:lnTo>
                  <a:pt x="1895276" y="1266458"/>
                </a:lnTo>
                <a:lnTo>
                  <a:pt x="1909735" y="1223501"/>
                </a:lnTo>
                <a:lnTo>
                  <a:pt x="1922122" y="1179671"/>
                </a:lnTo>
                <a:lnTo>
                  <a:pt x="1932382" y="1135022"/>
                </a:lnTo>
                <a:lnTo>
                  <a:pt x="1940460" y="1089608"/>
                </a:lnTo>
                <a:lnTo>
                  <a:pt x="1946299" y="1043484"/>
                </a:lnTo>
                <a:lnTo>
                  <a:pt x="1949843" y="996705"/>
                </a:lnTo>
                <a:lnTo>
                  <a:pt x="1951037" y="949325"/>
                </a:lnTo>
                <a:lnTo>
                  <a:pt x="1949843" y="901944"/>
                </a:lnTo>
                <a:lnTo>
                  <a:pt x="1946299" y="855165"/>
                </a:lnTo>
                <a:lnTo>
                  <a:pt x="1940460" y="809041"/>
                </a:lnTo>
                <a:lnTo>
                  <a:pt x="1932382" y="763627"/>
                </a:lnTo>
                <a:lnTo>
                  <a:pt x="1922122" y="718978"/>
                </a:lnTo>
                <a:lnTo>
                  <a:pt x="1909735" y="675148"/>
                </a:lnTo>
                <a:lnTo>
                  <a:pt x="1895276" y="632191"/>
                </a:lnTo>
                <a:lnTo>
                  <a:pt x="1878803" y="590162"/>
                </a:lnTo>
                <a:lnTo>
                  <a:pt x="1860370" y="549115"/>
                </a:lnTo>
                <a:lnTo>
                  <a:pt x="1840034" y="509104"/>
                </a:lnTo>
                <a:lnTo>
                  <a:pt x="1817851" y="470184"/>
                </a:lnTo>
                <a:lnTo>
                  <a:pt x="1793876" y="432409"/>
                </a:lnTo>
                <a:lnTo>
                  <a:pt x="1768165" y="395833"/>
                </a:lnTo>
                <a:lnTo>
                  <a:pt x="1740774" y="360512"/>
                </a:lnTo>
                <a:lnTo>
                  <a:pt x="1711760" y="326499"/>
                </a:lnTo>
                <a:lnTo>
                  <a:pt x="1681177" y="293849"/>
                </a:lnTo>
                <a:lnTo>
                  <a:pt x="1649083" y="262616"/>
                </a:lnTo>
                <a:lnTo>
                  <a:pt x="1615532" y="232854"/>
                </a:lnTo>
                <a:lnTo>
                  <a:pt x="1580581" y="204619"/>
                </a:lnTo>
                <a:lnTo>
                  <a:pt x="1544285" y="177963"/>
                </a:lnTo>
                <a:lnTo>
                  <a:pt x="1506701" y="152943"/>
                </a:lnTo>
                <a:lnTo>
                  <a:pt x="1467884" y="129611"/>
                </a:lnTo>
                <a:lnTo>
                  <a:pt x="1427890" y="108023"/>
                </a:lnTo>
                <a:lnTo>
                  <a:pt x="1386775" y="88233"/>
                </a:lnTo>
                <a:lnTo>
                  <a:pt x="1344596" y="70295"/>
                </a:lnTo>
                <a:lnTo>
                  <a:pt x="1301407" y="54264"/>
                </a:lnTo>
                <a:lnTo>
                  <a:pt x="1257265" y="40193"/>
                </a:lnTo>
                <a:lnTo>
                  <a:pt x="1212226" y="28138"/>
                </a:lnTo>
                <a:lnTo>
                  <a:pt x="1166345" y="18153"/>
                </a:lnTo>
                <a:lnTo>
                  <a:pt x="1119678" y="10293"/>
                </a:lnTo>
                <a:lnTo>
                  <a:pt x="1072282" y="4611"/>
                </a:lnTo>
                <a:lnTo>
                  <a:pt x="1024212" y="1161"/>
                </a:lnTo>
                <a:lnTo>
                  <a:pt x="975525" y="0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1797050"/>
            <a:ext cx="1951355" cy="1898650"/>
          </a:xfrm>
          <a:custGeom>
            <a:avLst/>
            <a:gdLst/>
            <a:ahLst/>
            <a:cxnLst/>
            <a:rect l="l" t="t" r="r" b="b"/>
            <a:pathLst>
              <a:path w="1951355" h="1898650">
                <a:moveTo>
                  <a:pt x="0" y="949324"/>
                </a:moveTo>
                <a:lnTo>
                  <a:pt x="1193" y="901943"/>
                </a:lnTo>
                <a:lnTo>
                  <a:pt x="4738" y="855163"/>
                </a:lnTo>
                <a:lnTo>
                  <a:pt x="10577" y="809039"/>
                </a:lnTo>
                <a:lnTo>
                  <a:pt x="18654" y="763626"/>
                </a:lnTo>
                <a:lnTo>
                  <a:pt x="28915" y="718977"/>
                </a:lnTo>
                <a:lnTo>
                  <a:pt x="41302" y="675146"/>
                </a:lnTo>
                <a:lnTo>
                  <a:pt x="55760" y="632189"/>
                </a:lnTo>
                <a:lnTo>
                  <a:pt x="72234" y="590160"/>
                </a:lnTo>
                <a:lnTo>
                  <a:pt x="90667" y="549112"/>
                </a:lnTo>
                <a:lnTo>
                  <a:pt x="111003" y="509102"/>
                </a:lnTo>
                <a:lnTo>
                  <a:pt x="133186" y="470181"/>
                </a:lnTo>
                <a:lnTo>
                  <a:pt x="157162" y="432407"/>
                </a:lnTo>
                <a:lnTo>
                  <a:pt x="182872" y="395831"/>
                </a:lnTo>
                <a:lnTo>
                  <a:pt x="210263" y="360510"/>
                </a:lnTo>
                <a:lnTo>
                  <a:pt x="239278" y="326497"/>
                </a:lnTo>
                <a:lnTo>
                  <a:pt x="269860" y="293847"/>
                </a:lnTo>
                <a:lnTo>
                  <a:pt x="301955" y="262614"/>
                </a:lnTo>
                <a:lnTo>
                  <a:pt x="335506" y="232853"/>
                </a:lnTo>
                <a:lnTo>
                  <a:pt x="370458" y="204617"/>
                </a:lnTo>
                <a:lnTo>
                  <a:pt x="406754" y="177962"/>
                </a:lnTo>
                <a:lnTo>
                  <a:pt x="444338" y="152941"/>
                </a:lnTo>
                <a:lnTo>
                  <a:pt x="483155" y="129610"/>
                </a:lnTo>
                <a:lnTo>
                  <a:pt x="523149" y="108022"/>
                </a:lnTo>
                <a:lnTo>
                  <a:pt x="564264" y="88232"/>
                </a:lnTo>
                <a:lnTo>
                  <a:pt x="606444" y="70294"/>
                </a:lnTo>
                <a:lnTo>
                  <a:pt x="649633" y="54263"/>
                </a:lnTo>
                <a:lnTo>
                  <a:pt x="693775" y="40193"/>
                </a:lnTo>
                <a:lnTo>
                  <a:pt x="738815" y="28138"/>
                </a:lnTo>
                <a:lnTo>
                  <a:pt x="784696" y="18153"/>
                </a:lnTo>
                <a:lnTo>
                  <a:pt x="831363" y="10293"/>
                </a:lnTo>
                <a:lnTo>
                  <a:pt x="878759" y="4610"/>
                </a:lnTo>
                <a:lnTo>
                  <a:pt x="926830" y="1161"/>
                </a:lnTo>
                <a:lnTo>
                  <a:pt x="975518" y="0"/>
                </a:lnTo>
                <a:lnTo>
                  <a:pt x="1024206" y="1161"/>
                </a:lnTo>
                <a:lnTo>
                  <a:pt x="1072276" y="4610"/>
                </a:lnTo>
                <a:lnTo>
                  <a:pt x="1119672" y="10293"/>
                </a:lnTo>
                <a:lnTo>
                  <a:pt x="1166339" y="18153"/>
                </a:lnTo>
                <a:lnTo>
                  <a:pt x="1212220" y="28138"/>
                </a:lnTo>
                <a:lnTo>
                  <a:pt x="1257259" y="40193"/>
                </a:lnTo>
                <a:lnTo>
                  <a:pt x="1301402" y="54263"/>
                </a:lnTo>
                <a:lnTo>
                  <a:pt x="1344591" y="70294"/>
                </a:lnTo>
                <a:lnTo>
                  <a:pt x="1386771" y="88232"/>
                </a:lnTo>
                <a:lnTo>
                  <a:pt x="1427886" y="108022"/>
                </a:lnTo>
                <a:lnTo>
                  <a:pt x="1467880" y="129610"/>
                </a:lnTo>
                <a:lnTo>
                  <a:pt x="1506697" y="152941"/>
                </a:lnTo>
                <a:lnTo>
                  <a:pt x="1544281" y="177962"/>
                </a:lnTo>
                <a:lnTo>
                  <a:pt x="1580577" y="204617"/>
                </a:lnTo>
                <a:lnTo>
                  <a:pt x="1615529" y="232853"/>
                </a:lnTo>
                <a:lnTo>
                  <a:pt x="1649080" y="262614"/>
                </a:lnTo>
                <a:lnTo>
                  <a:pt x="1681175" y="293847"/>
                </a:lnTo>
                <a:lnTo>
                  <a:pt x="1711758" y="326497"/>
                </a:lnTo>
                <a:lnTo>
                  <a:pt x="1740773" y="360510"/>
                </a:lnTo>
                <a:lnTo>
                  <a:pt x="1768164" y="395831"/>
                </a:lnTo>
                <a:lnTo>
                  <a:pt x="1793875" y="432407"/>
                </a:lnTo>
                <a:lnTo>
                  <a:pt x="1817850" y="470181"/>
                </a:lnTo>
                <a:lnTo>
                  <a:pt x="1840034" y="509102"/>
                </a:lnTo>
                <a:lnTo>
                  <a:pt x="1860370" y="549112"/>
                </a:lnTo>
                <a:lnTo>
                  <a:pt x="1878803" y="590160"/>
                </a:lnTo>
                <a:lnTo>
                  <a:pt x="1895277" y="632189"/>
                </a:lnTo>
                <a:lnTo>
                  <a:pt x="1909735" y="675146"/>
                </a:lnTo>
                <a:lnTo>
                  <a:pt x="1922123" y="718977"/>
                </a:lnTo>
                <a:lnTo>
                  <a:pt x="1932383" y="763626"/>
                </a:lnTo>
                <a:lnTo>
                  <a:pt x="1940461" y="809039"/>
                </a:lnTo>
                <a:lnTo>
                  <a:pt x="1946300" y="855163"/>
                </a:lnTo>
                <a:lnTo>
                  <a:pt x="1949844" y="901943"/>
                </a:lnTo>
                <a:lnTo>
                  <a:pt x="1951038" y="949324"/>
                </a:lnTo>
                <a:lnTo>
                  <a:pt x="1949844" y="996704"/>
                </a:lnTo>
                <a:lnTo>
                  <a:pt x="1946300" y="1043484"/>
                </a:lnTo>
                <a:lnTo>
                  <a:pt x="1940461" y="1089607"/>
                </a:lnTo>
                <a:lnTo>
                  <a:pt x="1932383" y="1135021"/>
                </a:lnTo>
                <a:lnTo>
                  <a:pt x="1922123" y="1179670"/>
                </a:lnTo>
                <a:lnTo>
                  <a:pt x="1909735" y="1223500"/>
                </a:lnTo>
                <a:lnTo>
                  <a:pt x="1895277" y="1266457"/>
                </a:lnTo>
                <a:lnTo>
                  <a:pt x="1878803" y="1308486"/>
                </a:lnTo>
                <a:lnTo>
                  <a:pt x="1860370" y="1349534"/>
                </a:lnTo>
                <a:lnTo>
                  <a:pt x="1840034" y="1389545"/>
                </a:lnTo>
                <a:lnTo>
                  <a:pt x="1817850" y="1428465"/>
                </a:lnTo>
                <a:lnTo>
                  <a:pt x="1793875" y="1466240"/>
                </a:lnTo>
                <a:lnTo>
                  <a:pt x="1768164" y="1502815"/>
                </a:lnTo>
                <a:lnTo>
                  <a:pt x="1740773" y="1538136"/>
                </a:lnTo>
                <a:lnTo>
                  <a:pt x="1711758" y="1572149"/>
                </a:lnTo>
                <a:lnTo>
                  <a:pt x="1681175" y="1604799"/>
                </a:lnTo>
                <a:lnTo>
                  <a:pt x="1649080" y="1636032"/>
                </a:lnTo>
                <a:lnTo>
                  <a:pt x="1615529" y="1665794"/>
                </a:lnTo>
                <a:lnTo>
                  <a:pt x="1580577" y="1694029"/>
                </a:lnTo>
                <a:lnTo>
                  <a:pt x="1544281" y="1720685"/>
                </a:lnTo>
                <a:lnTo>
                  <a:pt x="1506697" y="1745705"/>
                </a:lnTo>
                <a:lnTo>
                  <a:pt x="1467880" y="1769037"/>
                </a:lnTo>
                <a:lnTo>
                  <a:pt x="1427886" y="1790625"/>
                </a:lnTo>
                <a:lnTo>
                  <a:pt x="1386771" y="1810415"/>
                </a:lnTo>
                <a:lnTo>
                  <a:pt x="1344591" y="1828353"/>
                </a:lnTo>
                <a:lnTo>
                  <a:pt x="1301402" y="1844384"/>
                </a:lnTo>
                <a:lnTo>
                  <a:pt x="1257259" y="1858454"/>
                </a:lnTo>
                <a:lnTo>
                  <a:pt x="1212220" y="1870509"/>
                </a:lnTo>
                <a:lnTo>
                  <a:pt x="1166339" y="1880494"/>
                </a:lnTo>
                <a:lnTo>
                  <a:pt x="1119672" y="1888355"/>
                </a:lnTo>
                <a:lnTo>
                  <a:pt x="1072276" y="1894037"/>
                </a:lnTo>
                <a:lnTo>
                  <a:pt x="1024206" y="1897486"/>
                </a:lnTo>
                <a:lnTo>
                  <a:pt x="975518" y="1898648"/>
                </a:lnTo>
                <a:lnTo>
                  <a:pt x="926830" y="1897486"/>
                </a:lnTo>
                <a:lnTo>
                  <a:pt x="878759" y="1894037"/>
                </a:lnTo>
                <a:lnTo>
                  <a:pt x="831363" y="1888355"/>
                </a:lnTo>
                <a:lnTo>
                  <a:pt x="784696" y="1880494"/>
                </a:lnTo>
                <a:lnTo>
                  <a:pt x="738815" y="1870509"/>
                </a:lnTo>
                <a:lnTo>
                  <a:pt x="693775" y="1858454"/>
                </a:lnTo>
                <a:lnTo>
                  <a:pt x="649633" y="1844384"/>
                </a:lnTo>
                <a:lnTo>
                  <a:pt x="606444" y="1828353"/>
                </a:lnTo>
                <a:lnTo>
                  <a:pt x="564264" y="1810415"/>
                </a:lnTo>
                <a:lnTo>
                  <a:pt x="523149" y="1790625"/>
                </a:lnTo>
                <a:lnTo>
                  <a:pt x="483155" y="1769037"/>
                </a:lnTo>
                <a:lnTo>
                  <a:pt x="444338" y="1745705"/>
                </a:lnTo>
                <a:lnTo>
                  <a:pt x="406754" y="1720685"/>
                </a:lnTo>
                <a:lnTo>
                  <a:pt x="370458" y="1694029"/>
                </a:lnTo>
                <a:lnTo>
                  <a:pt x="335506" y="1665794"/>
                </a:lnTo>
                <a:lnTo>
                  <a:pt x="301955" y="1636032"/>
                </a:lnTo>
                <a:lnTo>
                  <a:pt x="269860" y="1604799"/>
                </a:lnTo>
                <a:lnTo>
                  <a:pt x="239278" y="1572149"/>
                </a:lnTo>
                <a:lnTo>
                  <a:pt x="210263" y="1538136"/>
                </a:lnTo>
                <a:lnTo>
                  <a:pt x="182872" y="1502815"/>
                </a:lnTo>
                <a:lnTo>
                  <a:pt x="157162" y="1466240"/>
                </a:lnTo>
                <a:lnTo>
                  <a:pt x="133186" y="1428465"/>
                </a:lnTo>
                <a:lnTo>
                  <a:pt x="111003" y="1389545"/>
                </a:lnTo>
                <a:lnTo>
                  <a:pt x="90667" y="1349534"/>
                </a:lnTo>
                <a:lnTo>
                  <a:pt x="72234" y="1308486"/>
                </a:lnTo>
                <a:lnTo>
                  <a:pt x="55760" y="1266457"/>
                </a:lnTo>
                <a:lnTo>
                  <a:pt x="41302" y="1223500"/>
                </a:lnTo>
                <a:lnTo>
                  <a:pt x="28915" y="1179670"/>
                </a:lnTo>
                <a:lnTo>
                  <a:pt x="18654" y="1135021"/>
                </a:lnTo>
                <a:lnTo>
                  <a:pt x="10577" y="1089607"/>
                </a:lnTo>
                <a:lnTo>
                  <a:pt x="4738" y="1043484"/>
                </a:lnTo>
                <a:lnTo>
                  <a:pt x="1193" y="996704"/>
                </a:lnTo>
                <a:lnTo>
                  <a:pt x="0" y="949324"/>
                </a:lnTo>
                <a:close/>
              </a:path>
            </a:pathLst>
          </a:custGeom>
          <a:ln w="9524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7042" y="2228215"/>
            <a:ext cx="1196975" cy="1040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4310"/>
              </a:lnSpc>
            </a:pPr>
            <a:r>
              <a:rPr sz="3600" spc="-5" dirty="0">
                <a:solidFill>
                  <a:srgbClr val="FFFFFF"/>
                </a:solidFill>
                <a:latin typeface="Century Gothic"/>
                <a:cs typeface="Century Gothic"/>
              </a:rPr>
              <a:t>38%</a:t>
            </a:r>
            <a:endParaRPr sz="360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marL="12065" marR="5080" indent="-635" algn="ctr">
              <a:lnSpc>
                <a:spcPts val="1900"/>
              </a:lnSpc>
              <a:spcBef>
                <a:spcPts val="70"/>
              </a:spcBef>
            </a:pPr>
            <a:r>
              <a:rPr sz="1600" spc="-20" dirty="0">
                <a:solidFill>
                  <a:srgbClr val="FFFFFF"/>
                </a:solidFill>
                <a:latin typeface="Century Gothic"/>
                <a:cs typeface="Century Gothic"/>
              </a:rPr>
              <a:t>Takut  </a:t>
            </a:r>
            <a:r>
              <a:rPr sz="1600" dirty="0">
                <a:solidFill>
                  <a:srgbClr val="FFFFFF"/>
                </a:solidFill>
                <a:latin typeface="Century Gothic"/>
                <a:cs typeface="Century Gothic"/>
              </a:rPr>
              <a:t>konsekuensi</a:t>
            </a:r>
            <a:endParaRPr sz="16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35377" y="1770608"/>
            <a:ext cx="2053247" cy="1999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86037" y="1797050"/>
            <a:ext cx="1951355" cy="1898650"/>
          </a:xfrm>
          <a:custGeom>
            <a:avLst/>
            <a:gdLst/>
            <a:ahLst/>
            <a:cxnLst/>
            <a:rect l="l" t="t" r="r" b="b"/>
            <a:pathLst>
              <a:path w="1951354" h="1898650">
                <a:moveTo>
                  <a:pt x="975512" y="0"/>
                </a:moveTo>
                <a:lnTo>
                  <a:pt x="926824" y="1161"/>
                </a:lnTo>
                <a:lnTo>
                  <a:pt x="878754" y="4611"/>
                </a:lnTo>
                <a:lnTo>
                  <a:pt x="831358" y="10293"/>
                </a:lnTo>
                <a:lnTo>
                  <a:pt x="784692" y="18153"/>
                </a:lnTo>
                <a:lnTo>
                  <a:pt x="738811" y="28138"/>
                </a:lnTo>
                <a:lnTo>
                  <a:pt x="693771" y="40193"/>
                </a:lnTo>
                <a:lnTo>
                  <a:pt x="649629" y="54264"/>
                </a:lnTo>
                <a:lnTo>
                  <a:pt x="606441" y="70295"/>
                </a:lnTo>
                <a:lnTo>
                  <a:pt x="564261" y="88233"/>
                </a:lnTo>
                <a:lnTo>
                  <a:pt x="523146" y="108023"/>
                </a:lnTo>
                <a:lnTo>
                  <a:pt x="483153" y="129611"/>
                </a:lnTo>
                <a:lnTo>
                  <a:pt x="444336" y="152943"/>
                </a:lnTo>
                <a:lnTo>
                  <a:pt x="406751" y="177963"/>
                </a:lnTo>
                <a:lnTo>
                  <a:pt x="370456" y="204619"/>
                </a:lnTo>
                <a:lnTo>
                  <a:pt x="335505" y="232854"/>
                </a:lnTo>
                <a:lnTo>
                  <a:pt x="301954" y="262616"/>
                </a:lnTo>
                <a:lnTo>
                  <a:pt x="269859" y="293849"/>
                </a:lnTo>
                <a:lnTo>
                  <a:pt x="239277" y="326499"/>
                </a:lnTo>
                <a:lnTo>
                  <a:pt x="210262" y="360512"/>
                </a:lnTo>
                <a:lnTo>
                  <a:pt x="182872" y="395833"/>
                </a:lnTo>
                <a:lnTo>
                  <a:pt x="157161" y="432409"/>
                </a:lnTo>
                <a:lnTo>
                  <a:pt x="133186" y="470184"/>
                </a:lnTo>
                <a:lnTo>
                  <a:pt x="111002" y="509104"/>
                </a:lnTo>
                <a:lnTo>
                  <a:pt x="90666" y="549115"/>
                </a:lnTo>
                <a:lnTo>
                  <a:pt x="72234" y="590162"/>
                </a:lnTo>
                <a:lnTo>
                  <a:pt x="55760" y="632191"/>
                </a:lnTo>
                <a:lnTo>
                  <a:pt x="41302" y="675148"/>
                </a:lnTo>
                <a:lnTo>
                  <a:pt x="28915" y="718978"/>
                </a:lnTo>
                <a:lnTo>
                  <a:pt x="18654" y="763627"/>
                </a:lnTo>
                <a:lnTo>
                  <a:pt x="10577" y="809041"/>
                </a:lnTo>
                <a:lnTo>
                  <a:pt x="4738" y="855165"/>
                </a:lnTo>
                <a:lnTo>
                  <a:pt x="1193" y="901944"/>
                </a:lnTo>
                <a:lnTo>
                  <a:pt x="0" y="949325"/>
                </a:lnTo>
                <a:lnTo>
                  <a:pt x="1193" y="996705"/>
                </a:lnTo>
                <a:lnTo>
                  <a:pt x="4738" y="1043484"/>
                </a:lnTo>
                <a:lnTo>
                  <a:pt x="10577" y="1089608"/>
                </a:lnTo>
                <a:lnTo>
                  <a:pt x="18654" y="1135022"/>
                </a:lnTo>
                <a:lnTo>
                  <a:pt x="28915" y="1179671"/>
                </a:lnTo>
                <a:lnTo>
                  <a:pt x="41302" y="1223501"/>
                </a:lnTo>
                <a:lnTo>
                  <a:pt x="55760" y="1266458"/>
                </a:lnTo>
                <a:lnTo>
                  <a:pt x="72234" y="1308487"/>
                </a:lnTo>
                <a:lnTo>
                  <a:pt x="90666" y="1349534"/>
                </a:lnTo>
                <a:lnTo>
                  <a:pt x="111002" y="1389545"/>
                </a:lnTo>
                <a:lnTo>
                  <a:pt x="133186" y="1428465"/>
                </a:lnTo>
                <a:lnTo>
                  <a:pt x="157161" y="1466240"/>
                </a:lnTo>
                <a:lnTo>
                  <a:pt x="182872" y="1502816"/>
                </a:lnTo>
                <a:lnTo>
                  <a:pt x="210262" y="1538137"/>
                </a:lnTo>
                <a:lnTo>
                  <a:pt x="239277" y="1572150"/>
                </a:lnTo>
                <a:lnTo>
                  <a:pt x="269859" y="1604800"/>
                </a:lnTo>
                <a:lnTo>
                  <a:pt x="301954" y="1636033"/>
                </a:lnTo>
                <a:lnTo>
                  <a:pt x="335505" y="1665795"/>
                </a:lnTo>
                <a:lnTo>
                  <a:pt x="370456" y="1694030"/>
                </a:lnTo>
                <a:lnTo>
                  <a:pt x="406751" y="1720686"/>
                </a:lnTo>
                <a:lnTo>
                  <a:pt x="444336" y="1745706"/>
                </a:lnTo>
                <a:lnTo>
                  <a:pt x="483153" y="1769038"/>
                </a:lnTo>
                <a:lnTo>
                  <a:pt x="523146" y="1790626"/>
                </a:lnTo>
                <a:lnTo>
                  <a:pt x="564261" y="1810416"/>
                </a:lnTo>
                <a:lnTo>
                  <a:pt x="606441" y="1828354"/>
                </a:lnTo>
                <a:lnTo>
                  <a:pt x="649629" y="1844385"/>
                </a:lnTo>
                <a:lnTo>
                  <a:pt x="693771" y="1858456"/>
                </a:lnTo>
                <a:lnTo>
                  <a:pt x="738811" y="1870511"/>
                </a:lnTo>
                <a:lnTo>
                  <a:pt x="784692" y="1880496"/>
                </a:lnTo>
                <a:lnTo>
                  <a:pt x="831358" y="1888356"/>
                </a:lnTo>
                <a:lnTo>
                  <a:pt x="878754" y="1894038"/>
                </a:lnTo>
                <a:lnTo>
                  <a:pt x="926824" y="1897488"/>
                </a:lnTo>
                <a:lnTo>
                  <a:pt x="975512" y="1898650"/>
                </a:lnTo>
                <a:lnTo>
                  <a:pt x="1024201" y="1897488"/>
                </a:lnTo>
                <a:lnTo>
                  <a:pt x="1072272" y="1894038"/>
                </a:lnTo>
                <a:lnTo>
                  <a:pt x="1119669" y="1888356"/>
                </a:lnTo>
                <a:lnTo>
                  <a:pt x="1166336" y="1880496"/>
                </a:lnTo>
                <a:lnTo>
                  <a:pt x="1212218" y="1870511"/>
                </a:lnTo>
                <a:lnTo>
                  <a:pt x="1257258" y="1858456"/>
                </a:lnTo>
                <a:lnTo>
                  <a:pt x="1301401" y="1844385"/>
                </a:lnTo>
                <a:lnTo>
                  <a:pt x="1344590" y="1828354"/>
                </a:lnTo>
                <a:lnTo>
                  <a:pt x="1386771" y="1810416"/>
                </a:lnTo>
                <a:lnTo>
                  <a:pt x="1427886" y="1790626"/>
                </a:lnTo>
                <a:lnTo>
                  <a:pt x="1467880" y="1769038"/>
                </a:lnTo>
                <a:lnTo>
                  <a:pt x="1506698" y="1745706"/>
                </a:lnTo>
                <a:lnTo>
                  <a:pt x="1544282" y="1720686"/>
                </a:lnTo>
                <a:lnTo>
                  <a:pt x="1580578" y="1694030"/>
                </a:lnTo>
                <a:lnTo>
                  <a:pt x="1615530" y="1665795"/>
                </a:lnTo>
                <a:lnTo>
                  <a:pt x="1649081" y="1636033"/>
                </a:lnTo>
                <a:lnTo>
                  <a:pt x="1681176" y="1604800"/>
                </a:lnTo>
                <a:lnTo>
                  <a:pt x="1711759" y="1572150"/>
                </a:lnTo>
                <a:lnTo>
                  <a:pt x="1740773" y="1538137"/>
                </a:lnTo>
                <a:lnTo>
                  <a:pt x="1768164" y="1502816"/>
                </a:lnTo>
                <a:lnTo>
                  <a:pt x="1793875" y="1466240"/>
                </a:lnTo>
                <a:lnTo>
                  <a:pt x="1817850" y="1428465"/>
                </a:lnTo>
                <a:lnTo>
                  <a:pt x="1840034" y="1389545"/>
                </a:lnTo>
                <a:lnTo>
                  <a:pt x="1860370" y="1349534"/>
                </a:lnTo>
                <a:lnTo>
                  <a:pt x="1878803" y="1308487"/>
                </a:lnTo>
                <a:lnTo>
                  <a:pt x="1895276" y="1266458"/>
                </a:lnTo>
                <a:lnTo>
                  <a:pt x="1909735" y="1223501"/>
                </a:lnTo>
                <a:lnTo>
                  <a:pt x="1922122" y="1179671"/>
                </a:lnTo>
                <a:lnTo>
                  <a:pt x="1932382" y="1135022"/>
                </a:lnTo>
                <a:lnTo>
                  <a:pt x="1940460" y="1089608"/>
                </a:lnTo>
                <a:lnTo>
                  <a:pt x="1946299" y="1043484"/>
                </a:lnTo>
                <a:lnTo>
                  <a:pt x="1949843" y="996705"/>
                </a:lnTo>
                <a:lnTo>
                  <a:pt x="1951037" y="949325"/>
                </a:lnTo>
                <a:lnTo>
                  <a:pt x="1949843" y="901944"/>
                </a:lnTo>
                <a:lnTo>
                  <a:pt x="1946299" y="855165"/>
                </a:lnTo>
                <a:lnTo>
                  <a:pt x="1940460" y="809041"/>
                </a:lnTo>
                <a:lnTo>
                  <a:pt x="1932382" y="763627"/>
                </a:lnTo>
                <a:lnTo>
                  <a:pt x="1922122" y="718978"/>
                </a:lnTo>
                <a:lnTo>
                  <a:pt x="1909735" y="675148"/>
                </a:lnTo>
                <a:lnTo>
                  <a:pt x="1895276" y="632191"/>
                </a:lnTo>
                <a:lnTo>
                  <a:pt x="1878803" y="590162"/>
                </a:lnTo>
                <a:lnTo>
                  <a:pt x="1860370" y="549115"/>
                </a:lnTo>
                <a:lnTo>
                  <a:pt x="1840034" y="509104"/>
                </a:lnTo>
                <a:lnTo>
                  <a:pt x="1817850" y="470184"/>
                </a:lnTo>
                <a:lnTo>
                  <a:pt x="1793875" y="432409"/>
                </a:lnTo>
                <a:lnTo>
                  <a:pt x="1768164" y="395833"/>
                </a:lnTo>
                <a:lnTo>
                  <a:pt x="1740773" y="360512"/>
                </a:lnTo>
                <a:lnTo>
                  <a:pt x="1711759" y="326499"/>
                </a:lnTo>
                <a:lnTo>
                  <a:pt x="1681176" y="293849"/>
                </a:lnTo>
                <a:lnTo>
                  <a:pt x="1649081" y="262616"/>
                </a:lnTo>
                <a:lnTo>
                  <a:pt x="1615530" y="232854"/>
                </a:lnTo>
                <a:lnTo>
                  <a:pt x="1580578" y="204619"/>
                </a:lnTo>
                <a:lnTo>
                  <a:pt x="1544282" y="177963"/>
                </a:lnTo>
                <a:lnTo>
                  <a:pt x="1506698" y="152943"/>
                </a:lnTo>
                <a:lnTo>
                  <a:pt x="1467880" y="129611"/>
                </a:lnTo>
                <a:lnTo>
                  <a:pt x="1427886" y="108023"/>
                </a:lnTo>
                <a:lnTo>
                  <a:pt x="1386771" y="88233"/>
                </a:lnTo>
                <a:lnTo>
                  <a:pt x="1344590" y="70295"/>
                </a:lnTo>
                <a:lnTo>
                  <a:pt x="1301401" y="54264"/>
                </a:lnTo>
                <a:lnTo>
                  <a:pt x="1257258" y="40193"/>
                </a:lnTo>
                <a:lnTo>
                  <a:pt x="1212218" y="28138"/>
                </a:lnTo>
                <a:lnTo>
                  <a:pt x="1166336" y="18153"/>
                </a:lnTo>
                <a:lnTo>
                  <a:pt x="1119669" y="10293"/>
                </a:lnTo>
                <a:lnTo>
                  <a:pt x="1072272" y="4611"/>
                </a:lnTo>
                <a:lnTo>
                  <a:pt x="1024201" y="1161"/>
                </a:lnTo>
                <a:lnTo>
                  <a:pt x="975512" y="0"/>
                </a:lnTo>
                <a:close/>
              </a:path>
            </a:pathLst>
          </a:custGeom>
          <a:solidFill>
            <a:srgbClr val="89A24C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86037" y="1797050"/>
            <a:ext cx="1951355" cy="1898650"/>
          </a:xfrm>
          <a:custGeom>
            <a:avLst/>
            <a:gdLst/>
            <a:ahLst/>
            <a:cxnLst/>
            <a:rect l="l" t="t" r="r" b="b"/>
            <a:pathLst>
              <a:path w="1951354" h="1898650">
                <a:moveTo>
                  <a:pt x="0" y="949324"/>
                </a:moveTo>
                <a:lnTo>
                  <a:pt x="1193" y="901943"/>
                </a:lnTo>
                <a:lnTo>
                  <a:pt x="4738" y="855163"/>
                </a:lnTo>
                <a:lnTo>
                  <a:pt x="10577" y="809039"/>
                </a:lnTo>
                <a:lnTo>
                  <a:pt x="18654" y="763626"/>
                </a:lnTo>
                <a:lnTo>
                  <a:pt x="28915" y="718977"/>
                </a:lnTo>
                <a:lnTo>
                  <a:pt x="41302" y="675146"/>
                </a:lnTo>
                <a:lnTo>
                  <a:pt x="55760" y="632189"/>
                </a:lnTo>
                <a:lnTo>
                  <a:pt x="72234" y="590160"/>
                </a:lnTo>
                <a:lnTo>
                  <a:pt x="90667" y="549112"/>
                </a:lnTo>
                <a:lnTo>
                  <a:pt x="111003" y="509102"/>
                </a:lnTo>
                <a:lnTo>
                  <a:pt x="133186" y="470181"/>
                </a:lnTo>
                <a:lnTo>
                  <a:pt x="157162" y="432407"/>
                </a:lnTo>
                <a:lnTo>
                  <a:pt x="182873" y="395831"/>
                </a:lnTo>
                <a:lnTo>
                  <a:pt x="210263" y="360510"/>
                </a:lnTo>
                <a:lnTo>
                  <a:pt x="239278" y="326497"/>
                </a:lnTo>
                <a:lnTo>
                  <a:pt x="269861" y="293847"/>
                </a:lnTo>
                <a:lnTo>
                  <a:pt x="301955" y="262614"/>
                </a:lnTo>
                <a:lnTo>
                  <a:pt x="335506" y="232853"/>
                </a:lnTo>
                <a:lnTo>
                  <a:pt x="370458" y="204617"/>
                </a:lnTo>
                <a:lnTo>
                  <a:pt x="406754" y="177962"/>
                </a:lnTo>
                <a:lnTo>
                  <a:pt x="444338" y="152941"/>
                </a:lnTo>
                <a:lnTo>
                  <a:pt x="483155" y="129610"/>
                </a:lnTo>
                <a:lnTo>
                  <a:pt x="523149" y="108022"/>
                </a:lnTo>
                <a:lnTo>
                  <a:pt x="564264" y="88232"/>
                </a:lnTo>
                <a:lnTo>
                  <a:pt x="606444" y="70294"/>
                </a:lnTo>
                <a:lnTo>
                  <a:pt x="649633" y="54263"/>
                </a:lnTo>
                <a:lnTo>
                  <a:pt x="693775" y="40193"/>
                </a:lnTo>
                <a:lnTo>
                  <a:pt x="738815" y="28138"/>
                </a:lnTo>
                <a:lnTo>
                  <a:pt x="784696" y="18153"/>
                </a:lnTo>
                <a:lnTo>
                  <a:pt x="831363" y="10293"/>
                </a:lnTo>
                <a:lnTo>
                  <a:pt x="878760" y="4610"/>
                </a:lnTo>
                <a:lnTo>
                  <a:pt x="926830" y="1161"/>
                </a:lnTo>
                <a:lnTo>
                  <a:pt x="975518" y="0"/>
                </a:lnTo>
                <a:lnTo>
                  <a:pt x="1024206" y="1161"/>
                </a:lnTo>
                <a:lnTo>
                  <a:pt x="1072276" y="4610"/>
                </a:lnTo>
                <a:lnTo>
                  <a:pt x="1119672" y="10293"/>
                </a:lnTo>
                <a:lnTo>
                  <a:pt x="1166339" y="18153"/>
                </a:lnTo>
                <a:lnTo>
                  <a:pt x="1212220" y="28138"/>
                </a:lnTo>
                <a:lnTo>
                  <a:pt x="1257260" y="40193"/>
                </a:lnTo>
                <a:lnTo>
                  <a:pt x="1301402" y="54263"/>
                </a:lnTo>
                <a:lnTo>
                  <a:pt x="1344591" y="70294"/>
                </a:lnTo>
                <a:lnTo>
                  <a:pt x="1386771" y="88232"/>
                </a:lnTo>
                <a:lnTo>
                  <a:pt x="1427886" y="108022"/>
                </a:lnTo>
                <a:lnTo>
                  <a:pt x="1467880" y="129610"/>
                </a:lnTo>
                <a:lnTo>
                  <a:pt x="1506697" y="152941"/>
                </a:lnTo>
                <a:lnTo>
                  <a:pt x="1544282" y="177962"/>
                </a:lnTo>
                <a:lnTo>
                  <a:pt x="1580578" y="204617"/>
                </a:lnTo>
                <a:lnTo>
                  <a:pt x="1615529" y="232853"/>
                </a:lnTo>
                <a:lnTo>
                  <a:pt x="1649080" y="262614"/>
                </a:lnTo>
                <a:lnTo>
                  <a:pt x="1681175" y="293847"/>
                </a:lnTo>
                <a:lnTo>
                  <a:pt x="1711758" y="326497"/>
                </a:lnTo>
                <a:lnTo>
                  <a:pt x="1740773" y="360510"/>
                </a:lnTo>
                <a:lnTo>
                  <a:pt x="1768164" y="395831"/>
                </a:lnTo>
                <a:lnTo>
                  <a:pt x="1793875" y="432407"/>
                </a:lnTo>
                <a:lnTo>
                  <a:pt x="1817850" y="470181"/>
                </a:lnTo>
                <a:lnTo>
                  <a:pt x="1840034" y="509102"/>
                </a:lnTo>
                <a:lnTo>
                  <a:pt x="1860370" y="549112"/>
                </a:lnTo>
                <a:lnTo>
                  <a:pt x="1878803" y="590160"/>
                </a:lnTo>
                <a:lnTo>
                  <a:pt x="1895277" y="632189"/>
                </a:lnTo>
                <a:lnTo>
                  <a:pt x="1909735" y="675146"/>
                </a:lnTo>
                <a:lnTo>
                  <a:pt x="1922123" y="718977"/>
                </a:lnTo>
                <a:lnTo>
                  <a:pt x="1932383" y="763626"/>
                </a:lnTo>
                <a:lnTo>
                  <a:pt x="1940461" y="809039"/>
                </a:lnTo>
                <a:lnTo>
                  <a:pt x="1946300" y="855163"/>
                </a:lnTo>
                <a:lnTo>
                  <a:pt x="1949844" y="901943"/>
                </a:lnTo>
                <a:lnTo>
                  <a:pt x="1951038" y="949324"/>
                </a:lnTo>
                <a:lnTo>
                  <a:pt x="1949844" y="996704"/>
                </a:lnTo>
                <a:lnTo>
                  <a:pt x="1946300" y="1043484"/>
                </a:lnTo>
                <a:lnTo>
                  <a:pt x="1940461" y="1089607"/>
                </a:lnTo>
                <a:lnTo>
                  <a:pt x="1932383" y="1135021"/>
                </a:lnTo>
                <a:lnTo>
                  <a:pt x="1922123" y="1179670"/>
                </a:lnTo>
                <a:lnTo>
                  <a:pt x="1909735" y="1223500"/>
                </a:lnTo>
                <a:lnTo>
                  <a:pt x="1895277" y="1266457"/>
                </a:lnTo>
                <a:lnTo>
                  <a:pt x="1878803" y="1308486"/>
                </a:lnTo>
                <a:lnTo>
                  <a:pt x="1860370" y="1349534"/>
                </a:lnTo>
                <a:lnTo>
                  <a:pt x="1840034" y="1389545"/>
                </a:lnTo>
                <a:lnTo>
                  <a:pt x="1817850" y="1428465"/>
                </a:lnTo>
                <a:lnTo>
                  <a:pt x="1793875" y="1466240"/>
                </a:lnTo>
                <a:lnTo>
                  <a:pt x="1768164" y="1502815"/>
                </a:lnTo>
                <a:lnTo>
                  <a:pt x="1740773" y="1538136"/>
                </a:lnTo>
                <a:lnTo>
                  <a:pt x="1711758" y="1572149"/>
                </a:lnTo>
                <a:lnTo>
                  <a:pt x="1681175" y="1604799"/>
                </a:lnTo>
                <a:lnTo>
                  <a:pt x="1649080" y="1636032"/>
                </a:lnTo>
                <a:lnTo>
                  <a:pt x="1615529" y="1665794"/>
                </a:lnTo>
                <a:lnTo>
                  <a:pt x="1580578" y="1694029"/>
                </a:lnTo>
                <a:lnTo>
                  <a:pt x="1544282" y="1720685"/>
                </a:lnTo>
                <a:lnTo>
                  <a:pt x="1506697" y="1745705"/>
                </a:lnTo>
                <a:lnTo>
                  <a:pt x="1467880" y="1769037"/>
                </a:lnTo>
                <a:lnTo>
                  <a:pt x="1427886" y="1790625"/>
                </a:lnTo>
                <a:lnTo>
                  <a:pt x="1386771" y="1810415"/>
                </a:lnTo>
                <a:lnTo>
                  <a:pt x="1344591" y="1828353"/>
                </a:lnTo>
                <a:lnTo>
                  <a:pt x="1301402" y="1844384"/>
                </a:lnTo>
                <a:lnTo>
                  <a:pt x="1257260" y="1858454"/>
                </a:lnTo>
                <a:lnTo>
                  <a:pt x="1212220" y="1870509"/>
                </a:lnTo>
                <a:lnTo>
                  <a:pt x="1166339" y="1880494"/>
                </a:lnTo>
                <a:lnTo>
                  <a:pt x="1119672" y="1888355"/>
                </a:lnTo>
                <a:lnTo>
                  <a:pt x="1072276" y="1894037"/>
                </a:lnTo>
                <a:lnTo>
                  <a:pt x="1024206" y="1897486"/>
                </a:lnTo>
                <a:lnTo>
                  <a:pt x="975518" y="1898648"/>
                </a:lnTo>
                <a:lnTo>
                  <a:pt x="926830" y="1897486"/>
                </a:lnTo>
                <a:lnTo>
                  <a:pt x="878760" y="1894037"/>
                </a:lnTo>
                <a:lnTo>
                  <a:pt x="831363" y="1888355"/>
                </a:lnTo>
                <a:lnTo>
                  <a:pt x="784696" y="1880494"/>
                </a:lnTo>
                <a:lnTo>
                  <a:pt x="738815" y="1870509"/>
                </a:lnTo>
                <a:lnTo>
                  <a:pt x="693775" y="1858454"/>
                </a:lnTo>
                <a:lnTo>
                  <a:pt x="649633" y="1844384"/>
                </a:lnTo>
                <a:lnTo>
                  <a:pt x="606444" y="1828353"/>
                </a:lnTo>
                <a:lnTo>
                  <a:pt x="564264" y="1810415"/>
                </a:lnTo>
                <a:lnTo>
                  <a:pt x="523149" y="1790625"/>
                </a:lnTo>
                <a:lnTo>
                  <a:pt x="483155" y="1769037"/>
                </a:lnTo>
                <a:lnTo>
                  <a:pt x="444338" y="1745705"/>
                </a:lnTo>
                <a:lnTo>
                  <a:pt x="406754" y="1720685"/>
                </a:lnTo>
                <a:lnTo>
                  <a:pt x="370458" y="1694029"/>
                </a:lnTo>
                <a:lnTo>
                  <a:pt x="335506" y="1665794"/>
                </a:lnTo>
                <a:lnTo>
                  <a:pt x="301955" y="1636032"/>
                </a:lnTo>
                <a:lnTo>
                  <a:pt x="269861" y="1604799"/>
                </a:lnTo>
                <a:lnTo>
                  <a:pt x="239278" y="1572149"/>
                </a:lnTo>
                <a:lnTo>
                  <a:pt x="210263" y="1538136"/>
                </a:lnTo>
                <a:lnTo>
                  <a:pt x="182873" y="1502815"/>
                </a:lnTo>
                <a:lnTo>
                  <a:pt x="157162" y="1466240"/>
                </a:lnTo>
                <a:lnTo>
                  <a:pt x="133186" y="1428465"/>
                </a:lnTo>
                <a:lnTo>
                  <a:pt x="111003" y="1389545"/>
                </a:lnTo>
                <a:lnTo>
                  <a:pt x="90667" y="1349534"/>
                </a:lnTo>
                <a:lnTo>
                  <a:pt x="72234" y="1308486"/>
                </a:lnTo>
                <a:lnTo>
                  <a:pt x="55760" y="1266457"/>
                </a:lnTo>
                <a:lnTo>
                  <a:pt x="41302" y="1223500"/>
                </a:lnTo>
                <a:lnTo>
                  <a:pt x="28915" y="1179670"/>
                </a:lnTo>
                <a:lnTo>
                  <a:pt x="18654" y="1135021"/>
                </a:lnTo>
                <a:lnTo>
                  <a:pt x="10577" y="1089607"/>
                </a:lnTo>
                <a:lnTo>
                  <a:pt x="4738" y="1043484"/>
                </a:lnTo>
                <a:lnTo>
                  <a:pt x="1193" y="996704"/>
                </a:lnTo>
                <a:lnTo>
                  <a:pt x="0" y="949324"/>
                </a:lnTo>
                <a:close/>
              </a:path>
            </a:pathLst>
          </a:custGeom>
          <a:ln w="9524">
            <a:solidFill>
              <a:srgbClr val="A8C367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38955" y="2106295"/>
            <a:ext cx="1050290" cy="1281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4310"/>
              </a:lnSpc>
            </a:pPr>
            <a:r>
              <a:rPr sz="3600" spc="-5" dirty="0">
                <a:solidFill>
                  <a:srgbClr val="FFFFFF"/>
                </a:solidFill>
                <a:latin typeface="Century Gothic"/>
                <a:cs typeface="Century Gothic"/>
              </a:rPr>
              <a:t>14%</a:t>
            </a:r>
            <a:endParaRPr sz="360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marL="12065" marR="5080" algn="ctr">
              <a:lnSpc>
                <a:spcPts val="1900"/>
              </a:lnSpc>
              <a:spcBef>
                <a:spcPts val="70"/>
              </a:spcBef>
            </a:pPr>
            <a:r>
              <a:rPr sz="1600" spc="5" dirty="0">
                <a:solidFill>
                  <a:srgbClr val="FFFFFF"/>
                </a:solidFill>
                <a:latin typeface="Century Gothic"/>
                <a:cs typeface="Century Gothic"/>
              </a:rPr>
              <a:t>Tidak</a:t>
            </a:r>
            <a:r>
              <a:rPr sz="1600" spc="-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FFFFFF"/>
                </a:solidFill>
                <a:latin typeface="Century Gothic"/>
                <a:cs typeface="Century Gothic"/>
              </a:rPr>
              <a:t>tahu  dimana  melapor</a:t>
            </a:r>
            <a:endParaRPr sz="16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55121" y="1770608"/>
            <a:ext cx="2049081" cy="1999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08422" y="2057400"/>
            <a:ext cx="1325880" cy="14256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03762" y="1797050"/>
            <a:ext cx="1949450" cy="1898650"/>
          </a:xfrm>
          <a:custGeom>
            <a:avLst/>
            <a:gdLst/>
            <a:ahLst/>
            <a:cxnLst/>
            <a:rect l="l" t="t" r="r" b="b"/>
            <a:pathLst>
              <a:path w="1949450" h="1898650">
                <a:moveTo>
                  <a:pt x="974725" y="0"/>
                </a:moveTo>
                <a:lnTo>
                  <a:pt x="926076" y="1161"/>
                </a:lnTo>
                <a:lnTo>
                  <a:pt x="878044" y="4611"/>
                </a:lnTo>
                <a:lnTo>
                  <a:pt x="830686" y="10293"/>
                </a:lnTo>
                <a:lnTo>
                  <a:pt x="784057" y="18153"/>
                </a:lnTo>
                <a:lnTo>
                  <a:pt x="738214" y="28138"/>
                </a:lnTo>
                <a:lnTo>
                  <a:pt x="693210" y="40193"/>
                </a:lnTo>
                <a:lnTo>
                  <a:pt x="649104" y="54264"/>
                </a:lnTo>
                <a:lnTo>
                  <a:pt x="605950" y="70295"/>
                </a:lnTo>
                <a:lnTo>
                  <a:pt x="563804" y="88233"/>
                </a:lnTo>
                <a:lnTo>
                  <a:pt x="522723" y="108023"/>
                </a:lnTo>
                <a:lnTo>
                  <a:pt x="482761" y="129611"/>
                </a:lnTo>
                <a:lnTo>
                  <a:pt x="443976" y="152943"/>
                </a:lnTo>
                <a:lnTo>
                  <a:pt x="406422" y="177963"/>
                </a:lnTo>
                <a:lnTo>
                  <a:pt x="370155" y="204619"/>
                </a:lnTo>
                <a:lnTo>
                  <a:pt x="335233" y="232854"/>
                </a:lnTo>
                <a:lnTo>
                  <a:pt x="301709" y="262616"/>
                </a:lnTo>
                <a:lnTo>
                  <a:pt x="269640" y="293849"/>
                </a:lnTo>
                <a:lnTo>
                  <a:pt x="239082" y="326499"/>
                </a:lnTo>
                <a:lnTo>
                  <a:pt x="210092" y="360512"/>
                </a:lnTo>
                <a:lnTo>
                  <a:pt x="182723" y="395833"/>
                </a:lnTo>
                <a:lnTo>
                  <a:pt x="157033" y="432409"/>
                </a:lnTo>
                <a:lnTo>
                  <a:pt x="133078" y="470184"/>
                </a:lnTo>
                <a:lnTo>
                  <a:pt x="110912" y="509104"/>
                </a:lnTo>
                <a:lnTo>
                  <a:pt x="90593" y="549115"/>
                </a:lnTo>
                <a:lnTo>
                  <a:pt x="72175" y="590162"/>
                </a:lnTo>
                <a:lnTo>
                  <a:pt x="55715" y="632191"/>
                </a:lnTo>
                <a:lnTo>
                  <a:pt x="41268" y="675148"/>
                </a:lnTo>
                <a:lnTo>
                  <a:pt x="28891" y="718978"/>
                </a:lnTo>
                <a:lnTo>
                  <a:pt x="18639" y="763627"/>
                </a:lnTo>
                <a:lnTo>
                  <a:pt x="10568" y="809041"/>
                </a:lnTo>
                <a:lnTo>
                  <a:pt x="4734" y="855165"/>
                </a:lnTo>
                <a:lnTo>
                  <a:pt x="1192" y="901944"/>
                </a:lnTo>
                <a:lnTo>
                  <a:pt x="0" y="949325"/>
                </a:lnTo>
                <a:lnTo>
                  <a:pt x="1192" y="996705"/>
                </a:lnTo>
                <a:lnTo>
                  <a:pt x="4734" y="1043484"/>
                </a:lnTo>
                <a:lnTo>
                  <a:pt x="10568" y="1089608"/>
                </a:lnTo>
                <a:lnTo>
                  <a:pt x="18639" y="1135022"/>
                </a:lnTo>
                <a:lnTo>
                  <a:pt x="28891" y="1179671"/>
                </a:lnTo>
                <a:lnTo>
                  <a:pt x="41268" y="1223501"/>
                </a:lnTo>
                <a:lnTo>
                  <a:pt x="55715" y="1266458"/>
                </a:lnTo>
                <a:lnTo>
                  <a:pt x="72175" y="1308487"/>
                </a:lnTo>
                <a:lnTo>
                  <a:pt x="90593" y="1349534"/>
                </a:lnTo>
                <a:lnTo>
                  <a:pt x="110912" y="1389545"/>
                </a:lnTo>
                <a:lnTo>
                  <a:pt x="133078" y="1428465"/>
                </a:lnTo>
                <a:lnTo>
                  <a:pt x="157033" y="1466240"/>
                </a:lnTo>
                <a:lnTo>
                  <a:pt x="182723" y="1502816"/>
                </a:lnTo>
                <a:lnTo>
                  <a:pt x="210092" y="1538137"/>
                </a:lnTo>
                <a:lnTo>
                  <a:pt x="239082" y="1572150"/>
                </a:lnTo>
                <a:lnTo>
                  <a:pt x="269640" y="1604800"/>
                </a:lnTo>
                <a:lnTo>
                  <a:pt x="301709" y="1636033"/>
                </a:lnTo>
                <a:lnTo>
                  <a:pt x="335233" y="1665795"/>
                </a:lnTo>
                <a:lnTo>
                  <a:pt x="370155" y="1694030"/>
                </a:lnTo>
                <a:lnTo>
                  <a:pt x="406422" y="1720686"/>
                </a:lnTo>
                <a:lnTo>
                  <a:pt x="443976" y="1745706"/>
                </a:lnTo>
                <a:lnTo>
                  <a:pt x="482761" y="1769038"/>
                </a:lnTo>
                <a:lnTo>
                  <a:pt x="522723" y="1790626"/>
                </a:lnTo>
                <a:lnTo>
                  <a:pt x="563804" y="1810416"/>
                </a:lnTo>
                <a:lnTo>
                  <a:pt x="605950" y="1828354"/>
                </a:lnTo>
                <a:lnTo>
                  <a:pt x="649104" y="1844385"/>
                </a:lnTo>
                <a:lnTo>
                  <a:pt x="693210" y="1858456"/>
                </a:lnTo>
                <a:lnTo>
                  <a:pt x="738214" y="1870511"/>
                </a:lnTo>
                <a:lnTo>
                  <a:pt x="784057" y="1880496"/>
                </a:lnTo>
                <a:lnTo>
                  <a:pt x="830686" y="1888356"/>
                </a:lnTo>
                <a:lnTo>
                  <a:pt x="878044" y="1894038"/>
                </a:lnTo>
                <a:lnTo>
                  <a:pt x="926076" y="1897488"/>
                </a:lnTo>
                <a:lnTo>
                  <a:pt x="974725" y="1898650"/>
                </a:lnTo>
                <a:lnTo>
                  <a:pt x="1023373" y="1897488"/>
                </a:lnTo>
                <a:lnTo>
                  <a:pt x="1071405" y="1894038"/>
                </a:lnTo>
                <a:lnTo>
                  <a:pt x="1118763" y="1888356"/>
                </a:lnTo>
                <a:lnTo>
                  <a:pt x="1165392" y="1880496"/>
                </a:lnTo>
                <a:lnTo>
                  <a:pt x="1211235" y="1870511"/>
                </a:lnTo>
                <a:lnTo>
                  <a:pt x="1256239" y="1858456"/>
                </a:lnTo>
                <a:lnTo>
                  <a:pt x="1300345" y="1844385"/>
                </a:lnTo>
                <a:lnTo>
                  <a:pt x="1343499" y="1828354"/>
                </a:lnTo>
                <a:lnTo>
                  <a:pt x="1385645" y="1810416"/>
                </a:lnTo>
                <a:lnTo>
                  <a:pt x="1426726" y="1790626"/>
                </a:lnTo>
                <a:lnTo>
                  <a:pt x="1466688" y="1769038"/>
                </a:lnTo>
                <a:lnTo>
                  <a:pt x="1505473" y="1745706"/>
                </a:lnTo>
                <a:lnTo>
                  <a:pt x="1543027" y="1720686"/>
                </a:lnTo>
                <a:lnTo>
                  <a:pt x="1579294" y="1694030"/>
                </a:lnTo>
                <a:lnTo>
                  <a:pt x="1614216" y="1665795"/>
                </a:lnTo>
                <a:lnTo>
                  <a:pt x="1647740" y="1636033"/>
                </a:lnTo>
                <a:lnTo>
                  <a:pt x="1679809" y="1604800"/>
                </a:lnTo>
                <a:lnTo>
                  <a:pt x="1710367" y="1572150"/>
                </a:lnTo>
                <a:lnTo>
                  <a:pt x="1739357" y="1538137"/>
                </a:lnTo>
                <a:lnTo>
                  <a:pt x="1766726" y="1502816"/>
                </a:lnTo>
                <a:lnTo>
                  <a:pt x="1792416" y="1466240"/>
                </a:lnTo>
                <a:lnTo>
                  <a:pt x="1816371" y="1428465"/>
                </a:lnTo>
                <a:lnTo>
                  <a:pt x="1838537" y="1389545"/>
                </a:lnTo>
                <a:lnTo>
                  <a:pt x="1858856" y="1349534"/>
                </a:lnTo>
                <a:lnTo>
                  <a:pt x="1877274" y="1308487"/>
                </a:lnTo>
                <a:lnTo>
                  <a:pt x="1893734" y="1266458"/>
                </a:lnTo>
                <a:lnTo>
                  <a:pt x="1908181" y="1223501"/>
                </a:lnTo>
                <a:lnTo>
                  <a:pt x="1920558" y="1179671"/>
                </a:lnTo>
                <a:lnTo>
                  <a:pt x="1930810" y="1135022"/>
                </a:lnTo>
                <a:lnTo>
                  <a:pt x="1938881" y="1089608"/>
                </a:lnTo>
                <a:lnTo>
                  <a:pt x="1944715" y="1043484"/>
                </a:lnTo>
                <a:lnTo>
                  <a:pt x="1948257" y="996705"/>
                </a:lnTo>
                <a:lnTo>
                  <a:pt x="1949450" y="949325"/>
                </a:lnTo>
                <a:lnTo>
                  <a:pt x="1948257" y="901944"/>
                </a:lnTo>
                <a:lnTo>
                  <a:pt x="1944715" y="855165"/>
                </a:lnTo>
                <a:lnTo>
                  <a:pt x="1938881" y="809041"/>
                </a:lnTo>
                <a:lnTo>
                  <a:pt x="1930810" y="763627"/>
                </a:lnTo>
                <a:lnTo>
                  <a:pt x="1920558" y="718978"/>
                </a:lnTo>
                <a:lnTo>
                  <a:pt x="1908181" y="675148"/>
                </a:lnTo>
                <a:lnTo>
                  <a:pt x="1893734" y="632191"/>
                </a:lnTo>
                <a:lnTo>
                  <a:pt x="1877274" y="590162"/>
                </a:lnTo>
                <a:lnTo>
                  <a:pt x="1858856" y="549115"/>
                </a:lnTo>
                <a:lnTo>
                  <a:pt x="1838537" y="509104"/>
                </a:lnTo>
                <a:lnTo>
                  <a:pt x="1816371" y="470184"/>
                </a:lnTo>
                <a:lnTo>
                  <a:pt x="1792416" y="432409"/>
                </a:lnTo>
                <a:lnTo>
                  <a:pt x="1766726" y="395833"/>
                </a:lnTo>
                <a:lnTo>
                  <a:pt x="1739357" y="360512"/>
                </a:lnTo>
                <a:lnTo>
                  <a:pt x="1710367" y="326499"/>
                </a:lnTo>
                <a:lnTo>
                  <a:pt x="1679809" y="293849"/>
                </a:lnTo>
                <a:lnTo>
                  <a:pt x="1647740" y="262616"/>
                </a:lnTo>
                <a:lnTo>
                  <a:pt x="1614216" y="232854"/>
                </a:lnTo>
                <a:lnTo>
                  <a:pt x="1579294" y="204619"/>
                </a:lnTo>
                <a:lnTo>
                  <a:pt x="1543027" y="177963"/>
                </a:lnTo>
                <a:lnTo>
                  <a:pt x="1505473" y="152943"/>
                </a:lnTo>
                <a:lnTo>
                  <a:pt x="1466688" y="129611"/>
                </a:lnTo>
                <a:lnTo>
                  <a:pt x="1426726" y="108023"/>
                </a:lnTo>
                <a:lnTo>
                  <a:pt x="1385645" y="88233"/>
                </a:lnTo>
                <a:lnTo>
                  <a:pt x="1343499" y="70295"/>
                </a:lnTo>
                <a:lnTo>
                  <a:pt x="1300345" y="54264"/>
                </a:lnTo>
                <a:lnTo>
                  <a:pt x="1256239" y="40193"/>
                </a:lnTo>
                <a:lnTo>
                  <a:pt x="1211235" y="28138"/>
                </a:lnTo>
                <a:lnTo>
                  <a:pt x="1165392" y="18153"/>
                </a:lnTo>
                <a:lnTo>
                  <a:pt x="1118763" y="10293"/>
                </a:lnTo>
                <a:lnTo>
                  <a:pt x="1071405" y="4611"/>
                </a:lnTo>
                <a:lnTo>
                  <a:pt x="1023373" y="1161"/>
                </a:lnTo>
                <a:lnTo>
                  <a:pt x="974725" y="0"/>
                </a:lnTo>
                <a:close/>
              </a:path>
            </a:pathLst>
          </a:custGeom>
          <a:solidFill>
            <a:srgbClr val="A74A44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03762" y="1797050"/>
            <a:ext cx="1949450" cy="1898650"/>
          </a:xfrm>
          <a:custGeom>
            <a:avLst/>
            <a:gdLst/>
            <a:ahLst/>
            <a:cxnLst/>
            <a:rect l="l" t="t" r="r" b="b"/>
            <a:pathLst>
              <a:path w="1949450" h="1898650">
                <a:moveTo>
                  <a:pt x="0" y="949324"/>
                </a:moveTo>
                <a:lnTo>
                  <a:pt x="1192" y="901943"/>
                </a:lnTo>
                <a:lnTo>
                  <a:pt x="4734" y="855163"/>
                </a:lnTo>
                <a:lnTo>
                  <a:pt x="10568" y="809039"/>
                </a:lnTo>
                <a:lnTo>
                  <a:pt x="18639" y="763626"/>
                </a:lnTo>
                <a:lnTo>
                  <a:pt x="28891" y="718977"/>
                </a:lnTo>
                <a:lnTo>
                  <a:pt x="41268" y="675146"/>
                </a:lnTo>
                <a:lnTo>
                  <a:pt x="55715" y="632189"/>
                </a:lnTo>
                <a:lnTo>
                  <a:pt x="72175" y="590160"/>
                </a:lnTo>
                <a:lnTo>
                  <a:pt x="90593" y="549112"/>
                </a:lnTo>
                <a:lnTo>
                  <a:pt x="110912" y="509102"/>
                </a:lnTo>
                <a:lnTo>
                  <a:pt x="133078" y="470181"/>
                </a:lnTo>
                <a:lnTo>
                  <a:pt x="157034" y="432407"/>
                </a:lnTo>
                <a:lnTo>
                  <a:pt x="182724" y="395831"/>
                </a:lnTo>
                <a:lnTo>
                  <a:pt x="210092" y="360510"/>
                </a:lnTo>
                <a:lnTo>
                  <a:pt x="239083" y="326497"/>
                </a:lnTo>
                <a:lnTo>
                  <a:pt x="269641" y="293847"/>
                </a:lnTo>
                <a:lnTo>
                  <a:pt x="301709" y="262614"/>
                </a:lnTo>
                <a:lnTo>
                  <a:pt x="335233" y="232853"/>
                </a:lnTo>
                <a:lnTo>
                  <a:pt x="370156" y="204617"/>
                </a:lnTo>
                <a:lnTo>
                  <a:pt x="406422" y="177962"/>
                </a:lnTo>
                <a:lnTo>
                  <a:pt x="443976" y="152941"/>
                </a:lnTo>
                <a:lnTo>
                  <a:pt x="482762" y="129610"/>
                </a:lnTo>
                <a:lnTo>
                  <a:pt x="522723" y="108022"/>
                </a:lnTo>
                <a:lnTo>
                  <a:pt x="563805" y="88232"/>
                </a:lnTo>
                <a:lnTo>
                  <a:pt x="605950" y="70294"/>
                </a:lnTo>
                <a:lnTo>
                  <a:pt x="649104" y="54263"/>
                </a:lnTo>
                <a:lnTo>
                  <a:pt x="693211" y="40193"/>
                </a:lnTo>
                <a:lnTo>
                  <a:pt x="738214" y="28138"/>
                </a:lnTo>
                <a:lnTo>
                  <a:pt x="784058" y="18153"/>
                </a:lnTo>
                <a:lnTo>
                  <a:pt x="830686" y="10293"/>
                </a:lnTo>
                <a:lnTo>
                  <a:pt x="878044" y="4610"/>
                </a:lnTo>
                <a:lnTo>
                  <a:pt x="926075" y="1161"/>
                </a:lnTo>
                <a:lnTo>
                  <a:pt x="974724" y="0"/>
                </a:lnTo>
                <a:lnTo>
                  <a:pt x="1023373" y="1161"/>
                </a:lnTo>
                <a:lnTo>
                  <a:pt x="1071404" y="4610"/>
                </a:lnTo>
                <a:lnTo>
                  <a:pt x="1118762" y="10293"/>
                </a:lnTo>
                <a:lnTo>
                  <a:pt x="1165390" y="18153"/>
                </a:lnTo>
                <a:lnTo>
                  <a:pt x="1211234" y="28138"/>
                </a:lnTo>
                <a:lnTo>
                  <a:pt x="1256237" y="40193"/>
                </a:lnTo>
                <a:lnTo>
                  <a:pt x="1300343" y="54263"/>
                </a:lnTo>
                <a:lnTo>
                  <a:pt x="1343497" y="70294"/>
                </a:lnTo>
                <a:lnTo>
                  <a:pt x="1385643" y="88232"/>
                </a:lnTo>
                <a:lnTo>
                  <a:pt x="1426724" y="108022"/>
                </a:lnTo>
                <a:lnTo>
                  <a:pt x="1466686" y="129610"/>
                </a:lnTo>
                <a:lnTo>
                  <a:pt x="1505471" y="152941"/>
                </a:lnTo>
                <a:lnTo>
                  <a:pt x="1543025" y="177962"/>
                </a:lnTo>
                <a:lnTo>
                  <a:pt x="1579292" y="204617"/>
                </a:lnTo>
                <a:lnTo>
                  <a:pt x="1614214" y="232853"/>
                </a:lnTo>
                <a:lnTo>
                  <a:pt x="1647738" y="262614"/>
                </a:lnTo>
                <a:lnTo>
                  <a:pt x="1679807" y="293847"/>
                </a:lnTo>
                <a:lnTo>
                  <a:pt x="1710365" y="326497"/>
                </a:lnTo>
                <a:lnTo>
                  <a:pt x="1739356" y="360510"/>
                </a:lnTo>
                <a:lnTo>
                  <a:pt x="1766724" y="395831"/>
                </a:lnTo>
                <a:lnTo>
                  <a:pt x="1792414" y="432407"/>
                </a:lnTo>
                <a:lnTo>
                  <a:pt x="1816370" y="470181"/>
                </a:lnTo>
                <a:lnTo>
                  <a:pt x="1838535" y="509102"/>
                </a:lnTo>
                <a:lnTo>
                  <a:pt x="1858855" y="549112"/>
                </a:lnTo>
                <a:lnTo>
                  <a:pt x="1877273" y="590160"/>
                </a:lnTo>
                <a:lnTo>
                  <a:pt x="1893733" y="632189"/>
                </a:lnTo>
                <a:lnTo>
                  <a:pt x="1908179" y="675146"/>
                </a:lnTo>
                <a:lnTo>
                  <a:pt x="1920557" y="718977"/>
                </a:lnTo>
                <a:lnTo>
                  <a:pt x="1930809" y="763626"/>
                </a:lnTo>
                <a:lnTo>
                  <a:pt x="1938880" y="809039"/>
                </a:lnTo>
                <a:lnTo>
                  <a:pt x="1944714" y="855163"/>
                </a:lnTo>
                <a:lnTo>
                  <a:pt x="1948255" y="901943"/>
                </a:lnTo>
                <a:lnTo>
                  <a:pt x="1949448" y="949324"/>
                </a:lnTo>
                <a:lnTo>
                  <a:pt x="1948255" y="996704"/>
                </a:lnTo>
                <a:lnTo>
                  <a:pt x="1944714" y="1043484"/>
                </a:lnTo>
                <a:lnTo>
                  <a:pt x="1938880" y="1089607"/>
                </a:lnTo>
                <a:lnTo>
                  <a:pt x="1930809" y="1135021"/>
                </a:lnTo>
                <a:lnTo>
                  <a:pt x="1920557" y="1179670"/>
                </a:lnTo>
                <a:lnTo>
                  <a:pt x="1908179" y="1223500"/>
                </a:lnTo>
                <a:lnTo>
                  <a:pt x="1893733" y="1266457"/>
                </a:lnTo>
                <a:lnTo>
                  <a:pt x="1877273" y="1308486"/>
                </a:lnTo>
                <a:lnTo>
                  <a:pt x="1858855" y="1349534"/>
                </a:lnTo>
                <a:lnTo>
                  <a:pt x="1838535" y="1389545"/>
                </a:lnTo>
                <a:lnTo>
                  <a:pt x="1816370" y="1428465"/>
                </a:lnTo>
                <a:lnTo>
                  <a:pt x="1792414" y="1466240"/>
                </a:lnTo>
                <a:lnTo>
                  <a:pt x="1766724" y="1502815"/>
                </a:lnTo>
                <a:lnTo>
                  <a:pt x="1739356" y="1538136"/>
                </a:lnTo>
                <a:lnTo>
                  <a:pt x="1710365" y="1572149"/>
                </a:lnTo>
                <a:lnTo>
                  <a:pt x="1679807" y="1604799"/>
                </a:lnTo>
                <a:lnTo>
                  <a:pt x="1647738" y="1636032"/>
                </a:lnTo>
                <a:lnTo>
                  <a:pt x="1614214" y="1665794"/>
                </a:lnTo>
                <a:lnTo>
                  <a:pt x="1579292" y="1694029"/>
                </a:lnTo>
                <a:lnTo>
                  <a:pt x="1543025" y="1720685"/>
                </a:lnTo>
                <a:lnTo>
                  <a:pt x="1505471" y="1745705"/>
                </a:lnTo>
                <a:lnTo>
                  <a:pt x="1466686" y="1769037"/>
                </a:lnTo>
                <a:lnTo>
                  <a:pt x="1426724" y="1790625"/>
                </a:lnTo>
                <a:lnTo>
                  <a:pt x="1385643" y="1810415"/>
                </a:lnTo>
                <a:lnTo>
                  <a:pt x="1343497" y="1828353"/>
                </a:lnTo>
                <a:lnTo>
                  <a:pt x="1300343" y="1844384"/>
                </a:lnTo>
                <a:lnTo>
                  <a:pt x="1256237" y="1858454"/>
                </a:lnTo>
                <a:lnTo>
                  <a:pt x="1211234" y="1870509"/>
                </a:lnTo>
                <a:lnTo>
                  <a:pt x="1165390" y="1880494"/>
                </a:lnTo>
                <a:lnTo>
                  <a:pt x="1118762" y="1888355"/>
                </a:lnTo>
                <a:lnTo>
                  <a:pt x="1071404" y="1894037"/>
                </a:lnTo>
                <a:lnTo>
                  <a:pt x="1023373" y="1897486"/>
                </a:lnTo>
                <a:lnTo>
                  <a:pt x="974724" y="1898648"/>
                </a:lnTo>
                <a:lnTo>
                  <a:pt x="926075" y="1897486"/>
                </a:lnTo>
                <a:lnTo>
                  <a:pt x="878044" y="1894037"/>
                </a:lnTo>
                <a:lnTo>
                  <a:pt x="830686" y="1888355"/>
                </a:lnTo>
                <a:lnTo>
                  <a:pt x="784058" y="1880494"/>
                </a:lnTo>
                <a:lnTo>
                  <a:pt x="738214" y="1870509"/>
                </a:lnTo>
                <a:lnTo>
                  <a:pt x="693211" y="1858454"/>
                </a:lnTo>
                <a:lnTo>
                  <a:pt x="649104" y="1844384"/>
                </a:lnTo>
                <a:lnTo>
                  <a:pt x="605950" y="1828353"/>
                </a:lnTo>
                <a:lnTo>
                  <a:pt x="563805" y="1810415"/>
                </a:lnTo>
                <a:lnTo>
                  <a:pt x="522723" y="1790625"/>
                </a:lnTo>
                <a:lnTo>
                  <a:pt x="482762" y="1769037"/>
                </a:lnTo>
                <a:lnTo>
                  <a:pt x="443976" y="1745705"/>
                </a:lnTo>
                <a:lnTo>
                  <a:pt x="406422" y="1720685"/>
                </a:lnTo>
                <a:lnTo>
                  <a:pt x="370156" y="1694029"/>
                </a:lnTo>
                <a:lnTo>
                  <a:pt x="335233" y="1665794"/>
                </a:lnTo>
                <a:lnTo>
                  <a:pt x="301709" y="1636032"/>
                </a:lnTo>
                <a:lnTo>
                  <a:pt x="269641" y="1604799"/>
                </a:lnTo>
                <a:lnTo>
                  <a:pt x="239083" y="1572149"/>
                </a:lnTo>
                <a:lnTo>
                  <a:pt x="210092" y="1538136"/>
                </a:lnTo>
                <a:lnTo>
                  <a:pt x="182724" y="1502815"/>
                </a:lnTo>
                <a:lnTo>
                  <a:pt x="157034" y="1466240"/>
                </a:lnTo>
                <a:lnTo>
                  <a:pt x="133078" y="1428465"/>
                </a:lnTo>
                <a:lnTo>
                  <a:pt x="110912" y="1389545"/>
                </a:lnTo>
                <a:lnTo>
                  <a:pt x="90593" y="1349534"/>
                </a:lnTo>
                <a:lnTo>
                  <a:pt x="72175" y="1308486"/>
                </a:lnTo>
                <a:lnTo>
                  <a:pt x="55715" y="1266457"/>
                </a:lnTo>
                <a:lnTo>
                  <a:pt x="41268" y="1223500"/>
                </a:lnTo>
                <a:lnTo>
                  <a:pt x="28891" y="1179670"/>
                </a:lnTo>
                <a:lnTo>
                  <a:pt x="18639" y="1135021"/>
                </a:lnTo>
                <a:lnTo>
                  <a:pt x="10568" y="1089607"/>
                </a:lnTo>
                <a:lnTo>
                  <a:pt x="4734" y="1043484"/>
                </a:lnTo>
                <a:lnTo>
                  <a:pt x="1192" y="996704"/>
                </a:lnTo>
                <a:lnTo>
                  <a:pt x="0" y="949324"/>
                </a:lnTo>
                <a:close/>
              </a:path>
            </a:pathLst>
          </a:custGeom>
          <a:ln w="9524">
            <a:solidFill>
              <a:srgbClr val="CC615A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75972" y="2106295"/>
            <a:ext cx="1211580" cy="1281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4310"/>
              </a:lnSpc>
            </a:pPr>
            <a:r>
              <a:rPr sz="3600" spc="-5" dirty="0">
                <a:solidFill>
                  <a:srgbClr val="FFFFFF"/>
                </a:solidFill>
                <a:latin typeface="Century Gothic"/>
                <a:cs typeface="Century Gothic"/>
              </a:rPr>
              <a:t>12%</a:t>
            </a:r>
            <a:endParaRPr sz="360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marL="12700" marR="5080" algn="ctr">
              <a:lnSpc>
                <a:spcPts val="1900"/>
              </a:lnSpc>
              <a:spcBef>
                <a:spcPts val="70"/>
              </a:spcBef>
            </a:pPr>
            <a:r>
              <a:rPr sz="1600" spc="5" dirty="0">
                <a:solidFill>
                  <a:srgbClr val="FFFFFF"/>
                </a:solidFill>
                <a:latin typeface="Century Gothic"/>
                <a:cs typeface="Century Gothic"/>
              </a:rPr>
              <a:t>Tidak </a:t>
            </a:r>
            <a:r>
              <a:rPr sz="1600" dirty="0">
                <a:solidFill>
                  <a:srgbClr val="FFFFFF"/>
                </a:solidFill>
                <a:latin typeface="Century Gothic"/>
                <a:cs typeface="Century Gothic"/>
              </a:rPr>
              <a:t>tahu  bagaimana  caranya</a:t>
            </a:r>
            <a:endParaRPr sz="16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99808" y="1770608"/>
            <a:ext cx="2049081" cy="1999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48475" y="1797050"/>
            <a:ext cx="1951355" cy="1898650"/>
          </a:xfrm>
          <a:custGeom>
            <a:avLst/>
            <a:gdLst/>
            <a:ahLst/>
            <a:cxnLst/>
            <a:rect l="l" t="t" r="r" b="b"/>
            <a:pathLst>
              <a:path w="1951354" h="1898650">
                <a:moveTo>
                  <a:pt x="975512" y="0"/>
                </a:moveTo>
                <a:lnTo>
                  <a:pt x="926824" y="1161"/>
                </a:lnTo>
                <a:lnTo>
                  <a:pt x="878754" y="4611"/>
                </a:lnTo>
                <a:lnTo>
                  <a:pt x="831358" y="10293"/>
                </a:lnTo>
                <a:lnTo>
                  <a:pt x="784692" y="18153"/>
                </a:lnTo>
                <a:lnTo>
                  <a:pt x="738811" y="28138"/>
                </a:lnTo>
                <a:lnTo>
                  <a:pt x="693771" y="40193"/>
                </a:lnTo>
                <a:lnTo>
                  <a:pt x="649629" y="54264"/>
                </a:lnTo>
                <a:lnTo>
                  <a:pt x="606441" y="70295"/>
                </a:lnTo>
                <a:lnTo>
                  <a:pt x="564261" y="88233"/>
                </a:lnTo>
                <a:lnTo>
                  <a:pt x="523146" y="108023"/>
                </a:lnTo>
                <a:lnTo>
                  <a:pt x="483153" y="129611"/>
                </a:lnTo>
                <a:lnTo>
                  <a:pt x="444336" y="152943"/>
                </a:lnTo>
                <a:lnTo>
                  <a:pt x="406751" y="177963"/>
                </a:lnTo>
                <a:lnTo>
                  <a:pt x="370456" y="204619"/>
                </a:lnTo>
                <a:lnTo>
                  <a:pt x="335505" y="232854"/>
                </a:lnTo>
                <a:lnTo>
                  <a:pt x="301954" y="262616"/>
                </a:lnTo>
                <a:lnTo>
                  <a:pt x="269859" y="293849"/>
                </a:lnTo>
                <a:lnTo>
                  <a:pt x="239277" y="326499"/>
                </a:lnTo>
                <a:lnTo>
                  <a:pt x="210262" y="360512"/>
                </a:lnTo>
                <a:lnTo>
                  <a:pt x="182872" y="395833"/>
                </a:lnTo>
                <a:lnTo>
                  <a:pt x="157161" y="432409"/>
                </a:lnTo>
                <a:lnTo>
                  <a:pt x="133186" y="470184"/>
                </a:lnTo>
                <a:lnTo>
                  <a:pt x="111002" y="509104"/>
                </a:lnTo>
                <a:lnTo>
                  <a:pt x="90666" y="549115"/>
                </a:lnTo>
                <a:lnTo>
                  <a:pt x="72234" y="590162"/>
                </a:lnTo>
                <a:lnTo>
                  <a:pt x="55760" y="632191"/>
                </a:lnTo>
                <a:lnTo>
                  <a:pt x="41302" y="675148"/>
                </a:lnTo>
                <a:lnTo>
                  <a:pt x="28915" y="718978"/>
                </a:lnTo>
                <a:lnTo>
                  <a:pt x="18654" y="763627"/>
                </a:lnTo>
                <a:lnTo>
                  <a:pt x="10577" y="809041"/>
                </a:lnTo>
                <a:lnTo>
                  <a:pt x="4738" y="855165"/>
                </a:lnTo>
                <a:lnTo>
                  <a:pt x="1193" y="901944"/>
                </a:lnTo>
                <a:lnTo>
                  <a:pt x="0" y="949325"/>
                </a:lnTo>
                <a:lnTo>
                  <a:pt x="1193" y="996705"/>
                </a:lnTo>
                <a:lnTo>
                  <a:pt x="4738" y="1043484"/>
                </a:lnTo>
                <a:lnTo>
                  <a:pt x="10577" y="1089608"/>
                </a:lnTo>
                <a:lnTo>
                  <a:pt x="18654" y="1135022"/>
                </a:lnTo>
                <a:lnTo>
                  <a:pt x="28915" y="1179671"/>
                </a:lnTo>
                <a:lnTo>
                  <a:pt x="41302" y="1223501"/>
                </a:lnTo>
                <a:lnTo>
                  <a:pt x="55760" y="1266458"/>
                </a:lnTo>
                <a:lnTo>
                  <a:pt x="72234" y="1308487"/>
                </a:lnTo>
                <a:lnTo>
                  <a:pt x="90666" y="1349534"/>
                </a:lnTo>
                <a:lnTo>
                  <a:pt x="111002" y="1389545"/>
                </a:lnTo>
                <a:lnTo>
                  <a:pt x="133186" y="1428465"/>
                </a:lnTo>
                <a:lnTo>
                  <a:pt x="157161" y="1466240"/>
                </a:lnTo>
                <a:lnTo>
                  <a:pt x="182872" y="1502816"/>
                </a:lnTo>
                <a:lnTo>
                  <a:pt x="210262" y="1538137"/>
                </a:lnTo>
                <a:lnTo>
                  <a:pt x="239277" y="1572150"/>
                </a:lnTo>
                <a:lnTo>
                  <a:pt x="269859" y="1604800"/>
                </a:lnTo>
                <a:lnTo>
                  <a:pt x="301954" y="1636033"/>
                </a:lnTo>
                <a:lnTo>
                  <a:pt x="335505" y="1665795"/>
                </a:lnTo>
                <a:lnTo>
                  <a:pt x="370456" y="1694030"/>
                </a:lnTo>
                <a:lnTo>
                  <a:pt x="406751" y="1720686"/>
                </a:lnTo>
                <a:lnTo>
                  <a:pt x="444336" y="1745706"/>
                </a:lnTo>
                <a:lnTo>
                  <a:pt x="483153" y="1769038"/>
                </a:lnTo>
                <a:lnTo>
                  <a:pt x="523146" y="1790626"/>
                </a:lnTo>
                <a:lnTo>
                  <a:pt x="564261" y="1810416"/>
                </a:lnTo>
                <a:lnTo>
                  <a:pt x="606441" y="1828354"/>
                </a:lnTo>
                <a:lnTo>
                  <a:pt x="649629" y="1844385"/>
                </a:lnTo>
                <a:lnTo>
                  <a:pt x="693771" y="1858456"/>
                </a:lnTo>
                <a:lnTo>
                  <a:pt x="738811" y="1870511"/>
                </a:lnTo>
                <a:lnTo>
                  <a:pt x="784692" y="1880496"/>
                </a:lnTo>
                <a:lnTo>
                  <a:pt x="831358" y="1888356"/>
                </a:lnTo>
                <a:lnTo>
                  <a:pt x="878754" y="1894038"/>
                </a:lnTo>
                <a:lnTo>
                  <a:pt x="926824" y="1897488"/>
                </a:lnTo>
                <a:lnTo>
                  <a:pt x="975512" y="1898650"/>
                </a:lnTo>
                <a:lnTo>
                  <a:pt x="1024201" y="1897488"/>
                </a:lnTo>
                <a:lnTo>
                  <a:pt x="1072272" y="1894038"/>
                </a:lnTo>
                <a:lnTo>
                  <a:pt x="1119669" y="1888356"/>
                </a:lnTo>
                <a:lnTo>
                  <a:pt x="1166336" y="1880496"/>
                </a:lnTo>
                <a:lnTo>
                  <a:pt x="1212218" y="1870511"/>
                </a:lnTo>
                <a:lnTo>
                  <a:pt x="1257258" y="1858456"/>
                </a:lnTo>
                <a:lnTo>
                  <a:pt x="1301401" y="1844385"/>
                </a:lnTo>
                <a:lnTo>
                  <a:pt x="1344590" y="1828354"/>
                </a:lnTo>
                <a:lnTo>
                  <a:pt x="1386771" y="1810416"/>
                </a:lnTo>
                <a:lnTo>
                  <a:pt x="1427886" y="1790626"/>
                </a:lnTo>
                <a:lnTo>
                  <a:pt x="1467880" y="1769038"/>
                </a:lnTo>
                <a:lnTo>
                  <a:pt x="1506698" y="1745706"/>
                </a:lnTo>
                <a:lnTo>
                  <a:pt x="1544282" y="1720686"/>
                </a:lnTo>
                <a:lnTo>
                  <a:pt x="1580578" y="1694030"/>
                </a:lnTo>
                <a:lnTo>
                  <a:pt x="1615530" y="1665795"/>
                </a:lnTo>
                <a:lnTo>
                  <a:pt x="1649081" y="1636033"/>
                </a:lnTo>
                <a:lnTo>
                  <a:pt x="1681176" y="1604800"/>
                </a:lnTo>
                <a:lnTo>
                  <a:pt x="1711759" y="1572150"/>
                </a:lnTo>
                <a:lnTo>
                  <a:pt x="1740773" y="1538137"/>
                </a:lnTo>
                <a:lnTo>
                  <a:pt x="1768164" y="1502816"/>
                </a:lnTo>
                <a:lnTo>
                  <a:pt x="1793875" y="1466240"/>
                </a:lnTo>
                <a:lnTo>
                  <a:pt x="1817850" y="1428465"/>
                </a:lnTo>
                <a:lnTo>
                  <a:pt x="1840034" y="1389545"/>
                </a:lnTo>
                <a:lnTo>
                  <a:pt x="1860370" y="1349534"/>
                </a:lnTo>
                <a:lnTo>
                  <a:pt x="1878803" y="1308487"/>
                </a:lnTo>
                <a:lnTo>
                  <a:pt x="1895276" y="1266458"/>
                </a:lnTo>
                <a:lnTo>
                  <a:pt x="1909735" y="1223501"/>
                </a:lnTo>
                <a:lnTo>
                  <a:pt x="1922122" y="1179671"/>
                </a:lnTo>
                <a:lnTo>
                  <a:pt x="1932382" y="1135022"/>
                </a:lnTo>
                <a:lnTo>
                  <a:pt x="1940460" y="1089608"/>
                </a:lnTo>
                <a:lnTo>
                  <a:pt x="1946299" y="1043484"/>
                </a:lnTo>
                <a:lnTo>
                  <a:pt x="1949843" y="996705"/>
                </a:lnTo>
                <a:lnTo>
                  <a:pt x="1951037" y="949325"/>
                </a:lnTo>
                <a:lnTo>
                  <a:pt x="1949843" y="901944"/>
                </a:lnTo>
                <a:lnTo>
                  <a:pt x="1946299" y="855165"/>
                </a:lnTo>
                <a:lnTo>
                  <a:pt x="1940460" y="809041"/>
                </a:lnTo>
                <a:lnTo>
                  <a:pt x="1932382" y="763627"/>
                </a:lnTo>
                <a:lnTo>
                  <a:pt x="1922122" y="718978"/>
                </a:lnTo>
                <a:lnTo>
                  <a:pt x="1909735" y="675148"/>
                </a:lnTo>
                <a:lnTo>
                  <a:pt x="1895276" y="632191"/>
                </a:lnTo>
                <a:lnTo>
                  <a:pt x="1878803" y="590162"/>
                </a:lnTo>
                <a:lnTo>
                  <a:pt x="1860370" y="549115"/>
                </a:lnTo>
                <a:lnTo>
                  <a:pt x="1840034" y="509104"/>
                </a:lnTo>
                <a:lnTo>
                  <a:pt x="1817850" y="470184"/>
                </a:lnTo>
                <a:lnTo>
                  <a:pt x="1793875" y="432409"/>
                </a:lnTo>
                <a:lnTo>
                  <a:pt x="1768164" y="395833"/>
                </a:lnTo>
                <a:lnTo>
                  <a:pt x="1740773" y="360512"/>
                </a:lnTo>
                <a:lnTo>
                  <a:pt x="1711759" y="326499"/>
                </a:lnTo>
                <a:lnTo>
                  <a:pt x="1681176" y="293849"/>
                </a:lnTo>
                <a:lnTo>
                  <a:pt x="1649081" y="262616"/>
                </a:lnTo>
                <a:lnTo>
                  <a:pt x="1615530" y="232854"/>
                </a:lnTo>
                <a:lnTo>
                  <a:pt x="1580578" y="204619"/>
                </a:lnTo>
                <a:lnTo>
                  <a:pt x="1544282" y="177963"/>
                </a:lnTo>
                <a:lnTo>
                  <a:pt x="1506698" y="152943"/>
                </a:lnTo>
                <a:lnTo>
                  <a:pt x="1467880" y="129611"/>
                </a:lnTo>
                <a:lnTo>
                  <a:pt x="1427886" y="108023"/>
                </a:lnTo>
                <a:lnTo>
                  <a:pt x="1386771" y="88233"/>
                </a:lnTo>
                <a:lnTo>
                  <a:pt x="1344590" y="70295"/>
                </a:lnTo>
                <a:lnTo>
                  <a:pt x="1301401" y="54264"/>
                </a:lnTo>
                <a:lnTo>
                  <a:pt x="1257258" y="40193"/>
                </a:lnTo>
                <a:lnTo>
                  <a:pt x="1212218" y="28138"/>
                </a:lnTo>
                <a:lnTo>
                  <a:pt x="1166336" y="18153"/>
                </a:lnTo>
                <a:lnTo>
                  <a:pt x="1119669" y="10293"/>
                </a:lnTo>
                <a:lnTo>
                  <a:pt x="1072272" y="4611"/>
                </a:lnTo>
                <a:lnTo>
                  <a:pt x="1024201" y="1161"/>
                </a:lnTo>
                <a:lnTo>
                  <a:pt x="975512" y="0"/>
                </a:lnTo>
                <a:close/>
              </a:path>
            </a:pathLst>
          </a:custGeom>
          <a:solidFill>
            <a:srgbClr val="E08F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48475" y="1797050"/>
            <a:ext cx="1951355" cy="1898650"/>
          </a:xfrm>
          <a:custGeom>
            <a:avLst/>
            <a:gdLst/>
            <a:ahLst/>
            <a:cxnLst/>
            <a:rect l="l" t="t" r="r" b="b"/>
            <a:pathLst>
              <a:path w="1951354" h="1898650">
                <a:moveTo>
                  <a:pt x="0" y="949324"/>
                </a:moveTo>
                <a:lnTo>
                  <a:pt x="1193" y="901943"/>
                </a:lnTo>
                <a:lnTo>
                  <a:pt x="4738" y="855163"/>
                </a:lnTo>
                <a:lnTo>
                  <a:pt x="10577" y="809039"/>
                </a:lnTo>
                <a:lnTo>
                  <a:pt x="18654" y="763626"/>
                </a:lnTo>
                <a:lnTo>
                  <a:pt x="28915" y="718977"/>
                </a:lnTo>
                <a:lnTo>
                  <a:pt x="41302" y="675146"/>
                </a:lnTo>
                <a:lnTo>
                  <a:pt x="55760" y="632189"/>
                </a:lnTo>
                <a:lnTo>
                  <a:pt x="72234" y="590160"/>
                </a:lnTo>
                <a:lnTo>
                  <a:pt x="90667" y="549112"/>
                </a:lnTo>
                <a:lnTo>
                  <a:pt x="111003" y="509102"/>
                </a:lnTo>
                <a:lnTo>
                  <a:pt x="133186" y="470181"/>
                </a:lnTo>
                <a:lnTo>
                  <a:pt x="157162" y="432407"/>
                </a:lnTo>
                <a:lnTo>
                  <a:pt x="182873" y="395831"/>
                </a:lnTo>
                <a:lnTo>
                  <a:pt x="210263" y="360510"/>
                </a:lnTo>
                <a:lnTo>
                  <a:pt x="239278" y="326497"/>
                </a:lnTo>
                <a:lnTo>
                  <a:pt x="269861" y="293847"/>
                </a:lnTo>
                <a:lnTo>
                  <a:pt x="301955" y="262614"/>
                </a:lnTo>
                <a:lnTo>
                  <a:pt x="335506" y="232853"/>
                </a:lnTo>
                <a:lnTo>
                  <a:pt x="370458" y="204617"/>
                </a:lnTo>
                <a:lnTo>
                  <a:pt x="406754" y="177962"/>
                </a:lnTo>
                <a:lnTo>
                  <a:pt x="444338" y="152941"/>
                </a:lnTo>
                <a:lnTo>
                  <a:pt x="483155" y="129610"/>
                </a:lnTo>
                <a:lnTo>
                  <a:pt x="523149" y="108022"/>
                </a:lnTo>
                <a:lnTo>
                  <a:pt x="564264" y="88232"/>
                </a:lnTo>
                <a:lnTo>
                  <a:pt x="606444" y="70294"/>
                </a:lnTo>
                <a:lnTo>
                  <a:pt x="649633" y="54263"/>
                </a:lnTo>
                <a:lnTo>
                  <a:pt x="693776" y="40193"/>
                </a:lnTo>
                <a:lnTo>
                  <a:pt x="738815" y="28138"/>
                </a:lnTo>
                <a:lnTo>
                  <a:pt x="784696" y="18153"/>
                </a:lnTo>
                <a:lnTo>
                  <a:pt x="831363" y="10293"/>
                </a:lnTo>
                <a:lnTo>
                  <a:pt x="878760" y="4610"/>
                </a:lnTo>
                <a:lnTo>
                  <a:pt x="926830" y="1161"/>
                </a:lnTo>
                <a:lnTo>
                  <a:pt x="975518" y="0"/>
                </a:lnTo>
                <a:lnTo>
                  <a:pt x="1024206" y="1161"/>
                </a:lnTo>
                <a:lnTo>
                  <a:pt x="1072276" y="4610"/>
                </a:lnTo>
                <a:lnTo>
                  <a:pt x="1119672" y="10293"/>
                </a:lnTo>
                <a:lnTo>
                  <a:pt x="1166339" y="18153"/>
                </a:lnTo>
                <a:lnTo>
                  <a:pt x="1212220" y="28138"/>
                </a:lnTo>
                <a:lnTo>
                  <a:pt x="1257260" y="40193"/>
                </a:lnTo>
                <a:lnTo>
                  <a:pt x="1301402" y="54263"/>
                </a:lnTo>
                <a:lnTo>
                  <a:pt x="1344591" y="70294"/>
                </a:lnTo>
                <a:lnTo>
                  <a:pt x="1386771" y="88232"/>
                </a:lnTo>
                <a:lnTo>
                  <a:pt x="1427886" y="108022"/>
                </a:lnTo>
                <a:lnTo>
                  <a:pt x="1467880" y="129610"/>
                </a:lnTo>
                <a:lnTo>
                  <a:pt x="1506697" y="152941"/>
                </a:lnTo>
                <a:lnTo>
                  <a:pt x="1544282" y="177962"/>
                </a:lnTo>
                <a:lnTo>
                  <a:pt x="1580578" y="204617"/>
                </a:lnTo>
                <a:lnTo>
                  <a:pt x="1615529" y="232853"/>
                </a:lnTo>
                <a:lnTo>
                  <a:pt x="1649080" y="262614"/>
                </a:lnTo>
                <a:lnTo>
                  <a:pt x="1681175" y="293847"/>
                </a:lnTo>
                <a:lnTo>
                  <a:pt x="1711758" y="326497"/>
                </a:lnTo>
                <a:lnTo>
                  <a:pt x="1740773" y="360510"/>
                </a:lnTo>
                <a:lnTo>
                  <a:pt x="1768164" y="395831"/>
                </a:lnTo>
                <a:lnTo>
                  <a:pt x="1793875" y="432407"/>
                </a:lnTo>
                <a:lnTo>
                  <a:pt x="1817850" y="470181"/>
                </a:lnTo>
                <a:lnTo>
                  <a:pt x="1840034" y="509102"/>
                </a:lnTo>
                <a:lnTo>
                  <a:pt x="1860370" y="549112"/>
                </a:lnTo>
                <a:lnTo>
                  <a:pt x="1878803" y="590160"/>
                </a:lnTo>
                <a:lnTo>
                  <a:pt x="1895277" y="632189"/>
                </a:lnTo>
                <a:lnTo>
                  <a:pt x="1909735" y="675146"/>
                </a:lnTo>
                <a:lnTo>
                  <a:pt x="1922123" y="718977"/>
                </a:lnTo>
                <a:lnTo>
                  <a:pt x="1932383" y="763626"/>
                </a:lnTo>
                <a:lnTo>
                  <a:pt x="1940461" y="809039"/>
                </a:lnTo>
                <a:lnTo>
                  <a:pt x="1946300" y="855163"/>
                </a:lnTo>
                <a:lnTo>
                  <a:pt x="1949844" y="901943"/>
                </a:lnTo>
                <a:lnTo>
                  <a:pt x="1951038" y="949324"/>
                </a:lnTo>
                <a:lnTo>
                  <a:pt x="1949844" y="996704"/>
                </a:lnTo>
                <a:lnTo>
                  <a:pt x="1946300" y="1043484"/>
                </a:lnTo>
                <a:lnTo>
                  <a:pt x="1940461" y="1089607"/>
                </a:lnTo>
                <a:lnTo>
                  <a:pt x="1932383" y="1135021"/>
                </a:lnTo>
                <a:lnTo>
                  <a:pt x="1922123" y="1179670"/>
                </a:lnTo>
                <a:lnTo>
                  <a:pt x="1909735" y="1223500"/>
                </a:lnTo>
                <a:lnTo>
                  <a:pt x="1895277" y="1266457"/>
                </a:lnTo>
                <a:lnTo>
                  <a:pt x="1878803" y="1308486"/>
                </a:lnTo>
                <a:lnTo>
                  <a:pt x="1860370" y="1349534"/>
                </a:lnTo>
                <a:lnTo>
                  <a:pt x="1840034" y="1389545"/>
                </a:lnTo>
                <a:lnTo>
                  <a:pt x="1817850" y="1428465"/>
                </a:lnTo>
                <a:lnTo>
                  <a:pt x="1793875" y="1466240"/>
                </a:lnTo>
                <a:lnTo>
                  <a:pt x="1768164" y="1502815"/>
                </a:lnTo>
                <a:lnTo>
                  <a:pt x="1740773" y="1538136"/>
                </a:lnTo>
                <a:lnTo>
                  <a:pt x="1711758" y="1572149"/>
                </a:lnTo>
                <a:lnTo>
                  <a:pt x="1681175" y="1604799"/>
                </a:lnTo>
                <a:lnTo>
                  <a:pt x="1649080" y="1636032"/>
                </a:lnTo>
                <a:lnTo>
                  <a:pt x="1615529" y="1665794"/>
                </a:lnTo>
                <a:lnTo>
                  <a:pt x="1580578" y="1694029"/>
                </a:lnTo>
                <a:lnTo>
                  <a:pt x="1544282" y="1720685"/>
                </a:lnTo>
                <a:lnTo>
                  <a:pt x="1506697" y="1745705"/>
                </a:lnTo>
                <a:lnTo>
                  <a:pt x="1467880" y="1769037"/>
                </a:lnTo>
                <a:lnTo>
                  <a:pt x="1427886" y="1790625"/>
                </a:lnTo>
                <a:lnTo>
                  <a:pt x="1386771" y="1810415"/>
                </a:lnTo>
                <a:lnTo>
                  <a:pt x="1344591" y="1828353"/>
                </a:lnTo>
                <a:lnTo>
                  <a:pt x="1301402" y="1844384"/>
                </a:lnTo>
                <a:lnTo>
                  <a:pt x="1257260" y="1858454"/>
                </a:lnTo>
                <a:lnTo>
                  <a:pt x="1212220" y="1870509"/>
                </a:lnTo>
                <a:lnTo>
                  <a:pt x="1166339" y="1880494"/>
                </a:lnTo>
                <a:lnTo>
                  <a:pt x="1119672" y="1888355"/>
                </a:lnTo>
                <a:lnTo>
                  <a:pt x="1072276" y="1894037"/>
                </a:lnTo>
                <a:lnTo>
                  <a:pt x="1024206" y="1897486"/>
                </a:lnTo>
                <a:lnTo>
                  <a:pt x="975518" y="1898648"/>
                </a:lnTo>
                <a:lnTo>
                  <a:pt x="926830" y="1897486"/>
                </a:lnTo>
                <a:lnTo>
                  <a:pt x="878760" y="1894037"/>
                </a:lnTo>
                <a:lnTo>
                  <a:pt x="831363" y="1888355"/>
                </a:lnTo>
                <a:lnTo>
                  <a:pt x="784696" y="1880494"/>
                </a:lnTo>
                <a:lnTo>
                  <a:pt x="738815" y="1870509"/>
                </a:lnTo>
                <a:lnTo>
                  <a:pt x="693776" y="1858454"/>
                </a:lnTo>
                <a:lnTo>
                  <a:pt x="649633" y="1844384"/>
                </a:lnTo>
                <a:lnTo>
                  <a:pt x="606444" y="1828353"/>
                </a:lnTo>
                <a:lnTo>
                  <a:pt x="564264" y="1810415"/>
                </a:lnTo>
                <a:lnTo>
                  <a:pt x="523149" y="1790625"/>
                </a:lnTo>
                <a:lnTo>
                  <a:pt x="483155" y="1769037"/>
                </a:lnTo>
                <a:lnTo>
                  <a:pt x="444338" y="1745705"/>
                </a:lnTo>
                <a:lnTo>
                  <a:pt x="406754" y="1720685"/>
                </a:lnTo>
                <a:lnTo>
                  <a:pt x="370458" y="1694029"/>
                </a:lnTo>
                <a:lnTo>
                  <a:pt x="335506" y="1665794"/>
                </a:lnTo>
                <a:lnTo>
                  <a:pt x="301955" y="1636032"/>
                </a:lnTo>
                <a:lnTo>
                  <a:pt x="269861" y="1604799"/>
                </a:lnTo>
                <a:lnTo>
                  <a:pt x="239278" y="1572149"/>
                </a:lnTo>
                <a:lnTo>
                  <a:pt x="210263" y="1538136"/>
                </a:lnTo>
                <a:lnTo>
                  <a:pt x="182873" y="1502815"/>
                </a:lnTo>
                <a:lnTo>
                  <a:pt x="157162" y="1466240"/>
                </a:lnTo>
                <a:lnTo>
                  <a:pt x="133186" y="1428465"/>
                </a:lnTo>
                <a:lnTo>
                  <a:pt x="111003" y="1389545"/>
                </a:lnTo>
                <a:lnTo>
                  <a:pt x="90667" y="1349534"/>
                </a:lnTo>
                <a:lnTo>
                  <a:pt x="72234" y="1308486"/>
                </a:lnTo>
                <a:lnTo>
                  <a:pt x="55760" y="1266457"/>
                </a:lnTo>
                <a:lnTo>
                  <a:pt x="41302" y="1223500"/>
                </a:lnTo>
                <a:lnTo>
                  <a:pt x="28915" y="1179670"/>
                </a:lnTo>
                <a:lnTo>
                  <a:pt x="18654" y="1135021"/>
                </a:lnTo>
                <a:lnTo>
                  <a:pt x="10577" y="1089607"/>
                </a:lnTo>
                <a:lnTo>
                  <a:pt x="4738" y="1043484"/>
                </a:lnTo>
                <a:lnTo>
                  <a:pt x="1193" y="996704"/>
                </a:lnTo>
                <a:lnTo>
                  <a:pt x="0" y="949324"/>
                </a:lnTo>
                <a:close/>
              </a:path>
            </a:pathLst>
          </a:custGeom>
          <a:ln w="9524">
            <a:solidFill>
              <a:srgbClr val="CC615A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20542" y="2228215"/>
            <a:ext cx="1012190" cy="1040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ts val="4310"/>
              </a:lnSpc>
            </a:pPr>
            <a:r>
              <a:rPr sz="3600" spc="-5" dirty="0">
                <a:solidFill>
                  <a:srgbClr val="FFFFFF"/>
                </a:solidFill>
                <a:latin typeface="Century Gothic"/>
                <a:cs typeface="Century Gothic"/>
              </a:rPr>
              <a:t>12%</a:t>
            </a:r>
            <a:endParaRPr sz="360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marL="104775" marR="5080" indent="-92710">
              <a:lnSpc>
                <a:spcPts val="1900"/>
              </a:lnSpc>
              <a:spcBef>
                <a:spcPts val="70"/>
              </a:spcBef>
            </a:pPr>
            <a:r>
              <a:rPr sz="1600" spc="5" dirty="0">
                <a:solidFill>
                  <a:srgbClr val="FFFFFF"/>
                </a:solidFill>
                <a:latin typeface="Century Gothic"/>
                <a:cs typeface="Century Gothic"/>
              </a:rPr>
              <a:t>Tidak</a:t>
            </a:r>
            <a:r>
              <a:rPr sz="1600" spc="-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FFFFFF"/>
                </a:solidFill>
                <a:latin typeface="Century Gothic"/>
                <a:cs typeface="Century Gothic"/>
              </a:rPr>
              <a:t>ada  efeknya</a:t>
            </a:r>
            <a:endParaRPr sz="16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1547812" cy="1323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46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876800"/>
            <a:ext cx="9144000" cy="1513205"/>
          </a:xfrm>
          <a:custGeom>
            <a:avLst/>
            <a:gdLst/>
            <a:ahLst/>
            <a:cxnLst/>
            <a:rect l="l" t="t" r="r" b="b"/>
            <a:pathLst>
              <a:path w="9144000" h="1513204">
                <a:moveTo>
                  <a:pt x="0" y="0"/>
                </a:moveTo>
                <a:lnTo>
                  <a:pt x="9144000" y="0"/>
                </a:lnTo>
                <a:lnTo>
                  <a:pt x="9144000" y="1512887"/>
                </a:lnTo>
                <a:lnTo>
                  <a:pt x="0" y="1512887"/>
                </a:lnTo>
                <a:lnTo>
                  <a:pt x="0" y="0"/>
                </a:lnTo>
                <a:close/>
              </a:path>
            </a:pathLst>
          </a:custGeom>
          <a:solidFill>
            <a:srgbClr val="1D4871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037" y="4833620"/>
            <a:ext cx="8679815" cy="151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4150"/>
              </a:lnSpc>
            </a:pPr>
            <a:r>
              <a:rPr sz="3500" u="heavy" spc="-5" dirty="0">
                <a:solidFill>
                  <a:srgbClr val="FFFFFF"/>
                </a:solidFill>
                <a:latin typeface="Century Gothic"/>
                <a:cs typeface="Century Gothic"/>
              </a:rPr>
              <a:t>KESIMPULAN</a:t>
            </a:r>
            <a:endParaRPr sz="350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marL="12065" marR="5080" algn="ctr">
              <a:lnSpc>
                <a:spcPct val="80000"/>
              </a:lnSpc>
              <a:spcBef>
                <a:spcPts val="550"/>
              </a:spcBef>
            </a:pPr>
            <a:r>
              <a:rPr sz="2500" spc="-5" dirty="0">
                <a:solidFill>
                  <a:srgbClr val="FFFFFF"/>
                </a:solidFill>
                <a:latin typeface="Century Gothic"/>
                <a:cs typeface="Century Gothic"/>
              </a:rPr>
              <a:t>Di </a:t>
            </a:r>
            <a:r>
              <a:rPr sz="2500" dirty="0">
                <a:solidFill>
                  <a:srgbClr val="FFFFFF"/>
                </a:solidFill>
                <a:latin typeface="Century Gothic"/>
                <a:cs typeface="Century Gothic"/>
              </a:rPr>
              <a:t>tengah tingkat korupsi yang </a:t>
            </a:r>
            <a:r>
              <a:rPr sz="2500" spc="-5" dirty="0">
                <a:solidFill>
                  <a:srgbClr val="FFFFFF"/>
                </a:solidFill>
                <a:latin typeface="Century Gothic"/>
                <a:cs typeface="Century Gothic"/>
              </a:rPr>
              <a:t>relatif </a:t>
            </a:r>
            <a:r>
              <a:rPr sz="2500" dirty="0">
                <a:solidFill>
                  <a:srgbClr val="FFFFFF"/>
                </a:solidFill>
                <a:latin typeface="Century Gothic"/>
                <a:cs typeface="Century Gothic"/>
              </a:rPr>
              <a:t>tinggi, upaya</a:t>
            </a:r>
            <a:r>
              <a:rPr sz="2500" spc="-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500" dirty="0">
                <a:solidFill>
                  <a:srgbClr val="FFFFFF"/>
                </a:solidFill>
                <a:latin typeface="Century Gothic"/>
                <a:cs typeface="Century Gothic"/>
              </a:rPr>
              <a:t>yang  dilakukan Pemerintah dan kesadaran masyarakat  mengalami</a:t>
            </a:r>
            <a:r>
              <a:rPr sz="2500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500" dirty="0">
                <a:solidFill>
                  <a:srgbClr val="FFFFFF"/>
                </a:solidFill>
                <a:latin typeface="Century Gothic"/>
                <a:cs typeface="Century Gothic"/>
              </a:rPr>
              <a:t>optimisme.</a:t>
            </a:r>
            <a:endParaRPr sz="25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562100"/>
            <a:ext cx="9144000" cy="814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575" y="3119437"/>
            <a:ext cx="9115425" cy="819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8977" y="2560955"/>
            <a:ext cx="55372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5080" indent="-12700">
              <a:lnSpc>
                <a:spcPts val="1400"/>
              </a:lnSpc>
            </a:pPr>
            <a:r>
              <a:rPr sz="1200" spc="35" dirty="0">
                <a:solidFill>
                  <a:prstClr val="black"/>
                </a:solidFill>
                <a:latin typeface="Century Gothic"/>
                <a:cs typeface="Century Gothic"/>
              </a:rPr>
              <a:t>T</a:t>
            </a:r>
            <a:r>
              <a:rPr sz="1200" dirty="0">
                <a:solidFill>
                  <a:prstClr val="black"/>
                </a:solidFill>
                <a:latin typeface="Century Gothic"/>
                <a:cs typeface="Century Gothic"/>
              </a:rPr>
              <a:t>ingkat  korupsi</a:t>
            </a:r>
            <a:endParaRPr sz="12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0096" y="2560955"/>
            <a:ext cx="87503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7800">
              <a:lnSpc>
                <a:spcPts val="1400"/>
              </a:lnSpc>
            </a:pPr>
            <a:r>
              <a:rPr sz="1200" dirty="0">
                <a:solidFill>
                  <a:prstClr val="black"/>
                </a:solidFill>
                <a:latin typeface="Century Gothic"/>
                <a:cs typeface="Century Gothic"/>
              </a:rPr>
              <a:t>Kinerja  Pemerintah</a:t>
            </a:r>
            <a:endParaRPr sz="12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61789" y="2560955"/>
            <a:ext cx="72453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 marR="5080" indent="-177800">
              <a:lnSpc>
                <a:spcPts val="1400"/>
              </a:lnSpc>
            </a:pPr>
            <a:r>
              <a:rPr sz="1200" dirty="0">
                <a:solidFill>
                  <a:prstClr val="black"/>
                </a:solidFill>
                <a:latin typeface="Century Gothic"/>
                <a:cs typeface="Century Gothic"/>
              </a:rPr>
              <a:t>Korupsi</a:t>
            </a:r>
            <a:r>
              <a:rPr sz="1200" spc="-100" dirty="0">
                <a:solidFill>
                  <a:prstClr val="black"/>
                </a:solidFill>
                <a:latin typeface="Century Gothic"/>
                <a:cs typeface="Century Gothic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Century Gothic"/>
                <a:cs typeface="Century Gothic"/>
              </a:rPr>
              <a:t>di  </a:t>
            </a:r>
            <a:r>
              <a:rPr sz="1200" dirty="0">
                <a:solidFill>
                  <a:prstClr val="black"/>
                </a:solidFill>
                <a:latin typeface="Century Gothic"/>
                <a:cs typeface="Century Gothic"/>
              </a:rPr>
              <a:t>Polisi</a:t>
            </a:r>
            <a:endParaRPr sz="12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70561" y="2550795"/>
            <a:ext cx="402590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solidFill>
                  <a:prstClr val="black"/>
                </a:solidFill>
                <a:latin typeface="Century Gothic"/>
                <a:cs typeface="Century Gothic"/>
              </a:rPr>
              <a:t>Suap</a:t>
            </a:r>
            <a:endParaRPr sz="12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18335" y="2560955"/>
            <a:ext cx="899794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100">
              <a:lnSpc>
                <a:spcPts val="1400"/>
              </a:lnSpc>
            </a:pPr>
            <a:r>
              <a:rPr sz="1200" dirty="0">
                <a:solidFill>
                  <a:prstClr val="black"/>
                </a:solidFill>
                <a:latin typeface="Century Gothic"/>
                <a:cs typeface="Century Gothic"/>
              </a:rPr>
              <a:t>Kesadaran  masyarakat</a:t>
            </a:r>
            <a:endParaRPr sz="12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00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pertama</a:t>
            </a: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03648" y="2132856"/>
            <a:ext cx="64807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d-ID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Korupsi terjadi lebih mudah dalam pengaturan kelembagaan, politik, dan budaya tertentu</a:t>
            </a:r>
            <a:r>
              <a:rPr lang="id-ID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id-ID" sz="3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23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"/>
          <p:cNvSpPr>
            <a:spLocks noChangeArrowheads="1"/>
          </p:cNvSpPr>
          <p:nvPr/>
        </p:nvSpPr>
        <p:spPr bwMode="auto">
          <a:xfrm rot="5400000">
            <a:off x="4322763" y="5029200"/>
            <a:ext cx="533400" cy="8382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33CCCC"/>
          </a:solidFill>
          <a:ln w="9360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d-ID" kern="0">
              <a:solidFill>
                <a:sysClr val="windowText" lastClr="000000"/>
              </a:solidFill>
            </a:endParaRPr>
          </a:p>
        </p:txBody>
      </p:sp>
      <p:sp>
        <p:nvSpPr>
          <p:cNvPr id="3" name="AutoShape 2"/>
          <p:cNvSpPr>
            <a:spLocks noChangeArrowheads="1"/>
          </p:cNvSpPr>
          <p:nvPr/>
        </p:nvSpPr>
        <p:spPr bwMode="auto">
          <a:xfrm rot="5400000">
            <a:off x="4303713" y="2679700"/>
            <a:ext cx="533400" cy="8382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33CCCC"/>
          </a:solidFill>
          <a:ln w="9360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d-ID" kern="0">
              <a:solidFill>
                <a:sysClr val="windowText" lastClr="000000"/>
              </a:solidFill>
            </a:endParaRP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 rot="5400000">
            <a:off x="4370388" y="1358900"/>
            <a:ext cx="381000" cy="8382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33CCCC"/>
          </a:solidFill>
          <a:ln w="9360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d-ID" kern="0">
              <a:solidFill>
                <a:sysClr val="windowText" lastClr="000000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81000" y="3486150"/>
            <a:ext cx="8382000" cy="1619250"/>
          </a:xfrm>
          <a:prstGeom prst="rect">
            <a:avLst/>
          </a:prstGeom>
          <a:solidFill>
            <a:srgbClr val="000080">
              <a:alpha val="94901"/>
            </a:srgbClr>
          </a:solidFill>
          <a:ln w="12600">
            <a:solidFill>
              <a:srgbClr val="000099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0" hangingPunct="0">
              <a:buClr>
                <a:srgbClr val="FFFFFF"/>
              </a:buClr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900" b="1" dirty="0">
                <a:solidFill>
                  <a:srgbClr val="FFFFFF"/>
                </a:solidFill>
                <a:latin typeface="Times New Roman" pitchFamily="18" charset="0"/>
              </a:rPr>
              <a:t>UU No. 31 </a:t>
            </a:r>
            <a:r>
              <a:rPr lang="en-GB" sz="1900" b="1" dirty="0" err="1">
                <a:solidFill>
                  <a:srgbClr val="FFFFFF"/>
                </a:solidFill>
                <a:latin typeface="Times New Roman" pitchFamily="18" charset="0"/>
              </a:rPr>
              <a:t>Tahun</a:t>
            </a:r>
            <a:r>
              <a:rPr lang="en-GB" sz="1900" b="1" dirty="0">
                <a:solidFill>
                  <a:srgbClr val="FFFFFF"/>
                </a:solidFill>
                <a:latin typeface="Times New Roman" pitchFamily="18" charset="0"/>
              </a:rPr>
              <a:t> 1999</a:t>
            </a:r>
          </a:p>
          <a:p>
            <a:pPr algn="ctr" eaLnBrk="0" hangingPunct="0">
              <a:buClr>
                <a:srgbClr val="FFFFFF"/>
              </a:buClr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900" dirty="0" err="1">
                <a:solidFill>
                  <a:srgbClr val="FFFFFF"/>
                </a:solidFill>
                <a:latin typeface="Times New Roman" pitchFamily="18" charset="0"/>
              </a:rPr>
              <a:t>Tentang</a:t>
            </a:r>
            <a:r>
              <a:rPr lang="en-GB" sz="19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900" dirty="0" err="1">
                <a:solidFill>
                  <a:srgbClr val="FFFFFF"/>
                </a:solidFill>
                <a:latin typeface="Times New Roman" pitchFamily="18" charset="0"/>
              </a:rPr>
              <a:t>Tindak</a:t>
            </a:r>
            <a:r>
              <a:rPr lang="en-GB" sz="19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900" dirty="0" err="1">
                <a:solidFill>
                  <a:srgbClr val="FFFFFF"/>
                </a:solidFill>
                <a:latin typeface="Times New Roman" pitchFamily="18" charset="0"/>
              </a:rPr>
              <a:t>Pidana</a:t>
            </a:r>
            <a:r>
              <a:rPr lang="en-GB" sz="19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GB" sz="1900" dirty="0" err="1">
                <a:solidFill>
                  <a:srgbClr val="FFFFFF"/>
                </a:solidFill>
                <a:latin typeface="Times New Roman" pitchFamily="18" charset="0"/>
              </a:rPr>
              <a:t>Korupsi</a:t>
            </a:r>
            <a:r>
              <a:rPr lang="en-GB" sz="19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</a:p>
          <a:p>
            <a:pPr algn="ctr" eaLnBrk="0" hangingPunct="0">
              <a:buClr>
                <a:srgbClr val="FFFFFF"/>
              </a:buClr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900" dirty="0" err="1">
                <a:solidFill>
                  <a:srgbClr val="FFFFFF"/>
                </a:solidFill>
                <a:latin typeface="Times New Roman" pitchFamily="18" charset="0"/>
              </a:rPr>
              <a:t>jo</a:t>
            </a:r>
            <a:r>
              <a:rPr lang="en-GB" sz="1900" dirty="0">
                <a:solidFill>
                  <a:srgbClr val="FFFFFF"/>
                </a:solidFill>
                <a:latin typeface="Times New Roman" pitchFamily="18" charset="0"/>
              </a:rPr>
              <a:t>.</a:t>
            </a:r>
          </a:p>
          <a:p>
            <a:pPr algn="ctr" eaLnBrk="0" hangingPunct="0">
              <a:buClr>
                <a:srgbClr val="FFFFFF"/>
              </a:buClr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900" b="1" dirty="0">
                <a:solidFill>
                  <a:srgbClr val="FFFFFF"/>
                </a:solidFill>
                <a:latin typeface="Times New Roman" pitchFamily="18" charset="0"/>
              </a:rPr>
              <a:t>UU No. 20 </a:t>
            </a:r>
            <a:r>
              <a:rPr lang="en-GB" sz="1900" b="1" dirty="0" err="1">
                <a:solidFill>
                  <a:srgbClr val="FFFFFF"/>
                </a:solidFill>
                <a:latin typeface="Times New Roman" pitchFamily="18" charset="0"/>
              </a:rPr>
              <a:t>Tahun</a:t>
            </a:r>
            <a:r>
              <a:rPr lang="en-GB" sz="1900" b="1" dirty="0">
                <a:solidFill>
                  <a:srgbClr val="FFFFFF"/>
                </a:solidFill>
                <a:latin typeface="Times New Roman" pitchFamily="18" charset="0"/>
              </a:rPr>
              <a:t> 2001</a:t>
            </a:r>
          </a:p>
          <a:p>
            <a:pPr algn="ctr" eaLnBrk="0" hangingPunct="0">
              <a:buClr>
                <a:srgbClr val="FFFFFF"/>
              </a:buClr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1900" b="1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228600" y="533400"/>
            <a:ext cx="8610600" cy="990600"/>
          </a:xfrm>
          <a:prstGeom prst="roundRect">
            <a:avLst>
              <a:gd name="adj" fmla="val 16667"/>
            </a:avLst>
          </a:prstGeom>
          <a:solidFill>
            <a:srgbClr val="99CCFF">
              <a:alpha val="85097"/>
            </a:srgbClr>
          </a:solidFill>
          <a:ln w="38160">
            <a:solidFill>
              <a:srgbClr val="000099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sz="2000" b="1" kern="0" dirty="0">
                <a:solidFill>
                  <a:srgbClr val="000099"/>
                </a:solidFill>
              </a:rPr>
              <a:t>TAP MPR No. XI/MPR/1998</a:t>
            </a:r>
          </a:p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sz="2000" kern="0" dirty="0" err="1">
                <a:solidFill>
                  <a:srgbClr val="000099"/>
                </a:solidFill>
              </a:rPr>
              <a:t>Tentang</a:t>
            </a:r>
            <a:r>
              <a:rPr lang="en-GB" sz="2000" kern="0" dirty="0">
                <a:solidFill>
                  <a:srgbClr val="000099"/>
                </a:solidFill>
              </a:rPr>
              <a:t> </a:t>
            </a:r>
            <a:r>
              <a:rPr lang="en-GB" sz="2000" kern="0" dirty="0" err="1">
                <a:solidFill>
                  <a:srgbClr val="000099"/>
                </a:solidFill>
              </a:rPr>
              <a:t>Penyelenggara</a:t>
            </a:r>
            <a:r>
              <a:rPr lang="en-GB" sz="2000" kern="0" dirty="0">
                <a:solidFill>
                  <a:srgbClr val="000099"/>
                </a:solidFill>
              </a:rPr>
              <a:t> Negara Yang </a:t>
            </a:r>
            <a:r>
              <a:rPr lang="en-GB" sz="2000" kern="0" dirty="0" err="1">
                <a:solidFill>
                  <a:srgbClr val="000099"/>
                </a:solidFill>
              </a:rPr>
              <a:t>Bersih</a:t>
            </a:r>
            <a:r>
              <a:rPr lang="en-GB" sz="2000" kern="0" dirty="0">
                <a:solidFill>
                  <a:srgbClr val="000099"/>
                </a:solidFill>
              </a:rPr>
              <a:t> </a:t>
            </a:r>
            <a:r>
              <a:rPr lang="en-GB" sz="2000" kern="0" dirty="0" err="1">
                <a:solidFill>
                  <a:srgbClr val="000099"/>
                </a:solidFill>
              </a:rPr>
              <a:t>dan</a:t>
            </a:r>
            <a:r>
              <a:rPr lang="en-GB" sz="2000" kern="0" dirty="0">
                <a:solidFill>
                  <a:srgbClr val="000099"/>
                </a:solidFill>
              </a:rPr>
              <a:t> </a:t>
            </a:r>
            <a:r>
              <a:rPr lang="en-GB" sz="2000" kern="0" dirty="0" err="1">
                <a:solidFill>
                  <a:srgbClr val="000099"/>
                </a:solidFill>
              </a:rPr>
              <a:t>Bebas</a:t>
            </a:r>
            <a:r>
              <a:rPr lang="en-GB" sz="2000" kern="0" dirty="0">
                <a:solidFill>
                  <a:srgbClr val="000099"/>
                </a:solidFill>
              </a:rPr>
              <a:t> KKN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914400" y="2057401"/>
            <a:ext cx="7272339" cy="612775"/>
          </a:xfrm>
          <a:prstGeom prst="roundRect">
            <a:avLst>
              <a:gd name="adj" fmla="val 16667"/>
            </a:avLst>
          </a:prstGeom>
          <a:solidFill>
            <a:srgbClr val="0000FF">
              <a:alpha val="85097"/>
            </a:srgbClr>
          </a:solidFill>
          <a:ln w="38160">
            <a:solidFill>
              <a:srgbClr val="000099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>
                <a:srgbClr val="FFFFFF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sz="1600" b="1" kern="0" dirty="0">
                <a:solidFill>
                  <a:srgbClr val="FFFFFF"/>
                </a:solidFill>
              </a:rPr>
              <a:t>UU No. 28 </a:t>
            </a:r>
            <a:r>
              <a:rPr lang="en-GB" sz="1600" b="1" kern="0" dirty="0" err="1">
                <a:solidFill>
                  <a:srgbClr val="FFFFFF"/>
                </a:solidFill>
              </a:rPr>
              <a:t>Tahun</a:t>
            </a:r>
            <a:r>
              <a:rPr lang="en-GB" sz="1600" b="1" kern="0" dirty="0">
                <a:solidFill>
                  <a:srgbClr val="FFFFFF"/>
                </a:solidFill>
              </a:rPr>
              <a:t> 1999</a:t>
            </a:r>
            <a:r>
              <a:rPr lang="en-GB" sz="1600" kern="0" dirty="0">
                <a:solidFill>
                  <a:srgbClr val="FFFFFF"/>
                </a:solidFill>
              </a:rPr>
              <a:t> </a:t>
            </a:r>
          </a:p>
          <a:p>
            <a:pPr algn="ctr">
              <a:buClr>
                <a:srgbClr val="FFFFFF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sz="1600" kern="0" dirty="0" err="1">
                <a:solidFill>
                  <a:srgbClr val="FFFFFF"/>
                </a:solidFill>
              </a:rPr>
              <a:t>Tentang</a:t>
            </a:r>
            <a:r>
              <a:rPr lang="en-GB" sz="1600" kern="0" dirty="0">
                <a:solidFill>
                  <a:srgbClr val="FFFFFF"/>
                </a:solidFill>
              </a:rPr>
              <a:t> </a:t>
            </a:r>
            <a:r>
              <a:rPr lang="en-GB" sz="1600" kern="0" dirty="0" err="1">
                <a:solidFill>
                  <a:srgbClr val="FFFFFF"/>
                </a:solidFill>
              </a:rPr>
              <a:t>Penyelenggaraan</a:t>
            </a:r>
            <a:r>
              <a:rPr lang="en-GB" sz="1600" kern="0" dirty="0">
                <a:solidFill>
                  <a:srgbClr val="FFFFFF"/>
                </a:solidFill>
              </a:rPr>
              <a:t> Negara Yang </a:t>
            </a:r>
            <a:r>
              <a:rPr lang="en-GB" sz="1600" kern="0" dirty="0" err="1">
                <a:solidFill>
                  <a:srgbClr val="FFFFFF"/>
                </a:solidFill>
              </a:rPr>
              <a:t>Bersih</a:t>
            </a:r>
            <a:r>
              <a:rPr lang="en-GB" sz="1600" kern="0" dirty="0">
                <a:solidFill>
                  <a:srgbClr val="FFFFFF"/>
                </a:solidFill>
              </a:rPr>
              <a:t> </a:t>
            </a:r>
            <a:r>
              <a:rPr lang="en-GB" sz="1600" kern="0" dirty="0" err="1">
                <a:solidFill>
                  <a:srgbClr val="FFFFFF"/>
                </a:solidFill>
              </a:rPr>
              <a:t>dan</a:t>
            </a:r>
            <a:r>
              <a:rPr lang="en-GB" sz="1600" kern="0" dirty="0">
                <a:solidFill>
                  <a:srgbClr val="FFFFFF"/>
                </a:solidFill>
              </a:rPr>
              <a:t> </a:t>
            </a:r>
            <a:r>
              <a:rPr lang="en-GB" sz="1600" kern="0" dirty="0" err="1">
                <a:solidFill>
                  <a:srgbClr val="FFFFFF"/>
                </a:solidFill>
              </a:rPr>
              <a:t>Bebas</a:t>
            </a:r>
            <a:r>
              <a:rPr lang="en-GB" sz="1600" kern="0" dirty="0">
                <a:solidFill>
                  <a:srgbClr val="FFFFFF"/>
                </a:solidFill>
              </a:rPr>
              <a:t> KKN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304800" y="5791200"/>
            <a:ext cx="8610600" cy="685800"/>
          </a:xfrm>
          <a:prstGeom prst="roundRect">
            <a:avLst>
              <a:gd name="adj" fmla="val 16667"/>
            </a:avLst>
          </a:prstGeom>
          <a:solidFill>
            <a:srgbClr val="808080">
              <a:alpha val="89803"/>
            </a:srgbClr>
          </a:solidFill>
          <a:ln w="381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>
                <a:srgbClr val="000000"/>
              </a:buClr>
              <a:buFont typeface="Verdana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b="1">
                <a:solidFill>
                  <a:srgbClr val="000000"/>
                </a:solidFill>
                <a:latin typeface="Verdana" pitchFamily="34" charset="0"/>
              </a:rPr>
              <a:t>UU No. 30 Th. 2002</a:t>
            </a:r>
          </a:p>
          <a:p>
            <a:pPr algn="ctr">
              <a:buClr>
                <a:srgbClr val="000000"/>
              </a:buClr>
              <a:buFont typeface="Verdana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b="1">
                <a:solidFill>
                  <a:srgbClr val="000000"/>
                </a:solidFill>
                <a:latin typeface="Verdana" pitchFamily="34" charset="0"/>
              </a:rPr>
              <a:t>Tentang Komisi Pemberantasan Tindak Pidana Korupsi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DA39-B6DE-45FB-BB1E-DF9E342EAA8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B7D46-602B-4A4C-B5C0-29D755FB3A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0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36220"/>
            <a:ext cx="8856984" cy="738664"/>
          </a:xfrm>
        </p:spPr>
        <p:txBody>
          <a:bodyPr/>
          <a:lstStyle/>
          <a:p>
            <a:pPr algn="ctr"/>
            <a:r>
              <a:rPr lang="id-ID" b="1" dirty="0"/>
              <a:t>Kita mungkin berhipotesis bahwa </a:t>
            </a:r>
            <a:r>
              <a:rPr lang="id-ID" b="1" dirty="0" smtClean="0"/>
              <a:t/>
            </a:r>
            <a:br>
              <a:rPr lang="id-ID" b="1" dirty="0" smtClean="0"/>
            </a:br>
            <a:r>
              <a:rPr lang="id-ID" b="1" dirty="0" smtClean="0"/>
              <a:t>akan </a:t>
            </a:r>
            <a:r>
              <a:rPr lang="id-ID" b="1" dirty="0"/>
              <a:t>ada sedikit korupsi </a:t>
            </a:r>
            <a:r>
              <a:rPr lang="id-ID" b="1" dirty="0" smtClean="0"/>
              <a:t>ketika</a:t>
            </a:r>
            <a:endParaRPr lang="id-ID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C7528-9E80-4D47-AD53-37007681A82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9532" y="2324843"/>
            <a:ext cx="84969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d-ID" sz="2400" dirty="0" smtClean="0"/>
              <a:t>Warga </a:t>
            </a:r>
            <a:r>
              <a:rPr lang="id-ID" sz="2400" dirty="0"/>
              <a:t>negara sepakat mengenai nilai demokrasi, </a:t>
            </a:r>
            <a:endParaRPr lang="id-ID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d-ID" sz="2400" dirty="0" smtClean="0"/>
              <a:t>kebebasan </a:t>
            </a:r>
            <a:r>
              <a:rPr lang="id-ID" sz="2400" dirty="0"/>
              <a:t>pers, dan tata pemerintahan yang baik. </a:t>
            </a:r>
            <a:endParaRPr lang="id-ID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d-ID" sz="2400" dirty="0" smtClean="0"/>
              <a:t>Peran </a:t>
            </a:r>
            <a:r>
              <a:rPr lang="id-ID" sz="2400" dirty="0"/>
              <a:t>pemerintah terbatas pada wilayah yang disepakati dengan baik, terutama di mana pemerintah memiliki keunggulan komparatif. </a:t>
            </a:r>
            <a:endParaRPr lang="id-ID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d-ID" sz="2400" dirty="0" smtClean="0"/>
              <a:t>Tidak </a:t>
            </a:r>
            <a:r>
              <a:rPr lang="id-ID" sz="2400" dirty="0"/>
              <a:t>ada keadaan darurat mulai dari perang hingga gangguan sipil sampai kehancuran finansial hingga bencana alam, yang semuanya mungkin memerlukan tindakan dramatis dan cepat. </a:t>
            </a:r>
            <a:endParaRPr lang="id-ID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d-ID" sz="2400" dirty="0" smtClean="0"/>
              <a:t>Pegawai </a:t>
            </a:r>
            <a:r>
              <a:rPr lang="id-ID" sz="2400" dirty="0"/>
              <a:t>negeri dibayar dengan baik dan berkualitas. </a:t>
            </a:r>
            <a:endParaRPr lang="id-ID" sz="2400" dirty="0" smtClean="0"/>
          </a:p>
        </p:txBody>
      </p:sp>
    </p:spTree>
    <p:extLst>
      <p:ext uri="{BB962C8B-B14F-4D97-AF65-F5344CB8AC3E}">
        <p14:creationId xmlns:p14="http://schemas.microsoft.com/office/powerpoint/2010/main" val="152673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kedua</a:t>
            </a: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1356" y="2132856"/>
            <a:ext cx="7704856" cy="3347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3600" b="1" dirty="0">
                <a:latin typeface="Aharoni" pitchFamily="2" charset="-79"/>
                <a:cs typeface="Aharoni" pitchFamily="2" charset="-79"/>
              </a:rPr>
              <a:t>Apapun </a:t>
            </a:r>
            <a:r>
              <a:rPr lang="id-ID" sz="3600" b="1" dirty="0" smtClean="0">
                <a:latin typeface="Aharoni" pitchFamily="2" charset="-79"/>
                <a:cs typeface="Aharoni" pitchFamily="2" charset="-79"/>
              </a:rPr>
              <a:t>situasi dan kondisinya, korupsi </a:t>
            </a:r>
            <a:r>
              <a:rPr lang="id-ID" sz="3600" b="1" dirty="0">
                <a:latin typeface="Aharoni" pitchFamily="2" charset="-79"/>
                <a:cs typeface="Aharoni" pitchFamily="2" charset="-79"/>
              </a:rPr>
              <a:t>adalah </a:t>
            </a:r>
            <a:r>
              <a:rPr lang="id-ID" sz="3600" b="1" dirty="0" smtClean="0">
                <a:latin typeface="Aharoni" pitchFamily="2" charset="-79"/>
                <a:cs typeface="Aharoni" pitchFamily="2" charset="-79"/>
              </a:rPr>
              <a:t>kejahatan, </a:t>
            </a:r>
          </a:p>
          <a:p>
            <a:pPr algn="ctr">
              <a:lnSpc>
                <a:spcPct val="150000"/>
              </a:lnSpc>
            </a:pPr>
            <a:r>
              <a:rPr lang="id-ID" sz="3600" b="1" dirty="0" smtClean="0">
                <a:latin typeface="Aharoni" pitchFamily="2" charset="-79"/>
                <a:cs typeface="Aharoni" pitchFamily="2" charset="-79"/>
              </a:rPr>
              <a:t>bukan </a:t>
            </a:r>
            <a:r>
              <a:rPr lang="id-ID" sz="3600" b="1" dirty="0">
                <a:latin typeface="Aharoni" pitchFamily="2" charset="-79"/>
                <a:cs typeface="Aharoni" pitchFamily="2" charset="-79"/>
              </a:rPr>
              <a:t>salah satu </a:t>
            </a:r>
            <a:r>
              <a:rPr lang="id-ID" sz="3600" b="1" dirty="0" smtClean="0">
                <a:latin typeface="Aharoni" pitchFamily="2" charset="-79"/>
                <a:cs typeface="Aharoni" pitchFamily="2" charset="-79"/>
              </a:rPr>
              <a:t>gairah/nafsu/hasrat</a:t>
            </a:r>
            <a:endParaRPr lang="id-ID" sz="3600" b="1" dirty="0"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3988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ketiga</a:t>
            </a: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7624" y="2533370"/>
            <a:ext cx="6912768" cy="1295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id-ID" sz="2800" b="1" dirty="0">
                <a:solidFill>
                  <a:prstClr val="black"/>
                </a:solidFill>
                <a:ea typeface="Times New Roman"/>
                <a:cs typeface="Times New Roman"/>
              </a:rPr>
              <a:t>Monopoly + Discretion – Accountability = </a:t>
            </a:r>
            <a:r>
              <a:rPr lang="id-ID" sz="4000" b="1" dirty="0">
                <a:solidFill>
                  <a:prstClr val="black"/>
                </a:solidFill>
                <a:ea typeface="Times New Roman"/>
                <a:cs typeface="Times New Roman"/>
              </a:rPr>
              <a:t>Corruption</a:t>
            </a:r>
            <a:endParaRPr lang="en-US" sz="4000" b="1" dirty="0">
              <a:solidFill>
                <a:prstClr val="black"/>
              </a:solidFill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942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89" y="214795"/>
            <a:ext cx="3646170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95" dirty="0">
                <a:solidFill>
                  <a:srgbClr val="215968"/>
                </a:solidFill>
                <a:latin typeface="Arial"/>
                <a:cs typeface="Arial"/>
              </a:rPr>
              <a:t>R</a:t>
            </a:r>
            <a:r>
              <a:rPr sz="4400" spc="210" dirty="0">
                <a:solidFill>
                  <a:srgbClr val="215968"/>
                </a:solidFill>
                <a:latin typeface="Arial"/>
                <a:cs typeface="Arial"/>
              </a:rPr>
              <a:t>e</a:t>
            </a:r>
            <a:r>
              <a:rPr sz="4400" spc="110" dirty="0">
                <a:solidFill>
                  <a:srgbClr val="215968"/>
                </a:solidFill>
                <a:latin typeface="Arial"/>
                <a:cs typeface="Arial"/>
              </a:rPr>
              <a:t>k</a:t>
            </a:r>
            <a:r>
              <a:rPr sz="4400" spc="145" dirty="0">
                <a:solidFill>
                  <a:srgbClr val="215968"/>
                </a:solidFill>
                <a:latin typeface="Arial"/>
                <a:cs typeface="Arial"/>
              </a:rPr>
              <a:t>omendasi</a:t>
            </a:r>
            <a:endParaRPr sz="4400">
              <a:latin typeface="Arial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7744" y="6377940"/>
            <a:ext cx="4680520" cy="830997"/>
          </a:xfrm>
        </p:spPr>
        <p:txBody>
          <a:bodyPr/>
          <a:lstStyle/>
          <a:p>
            <a:r>
              <a:rPr lang="id-ID" dirty="0" smtClean="0">
                <a:solidFill>
                  <a:prstClr val="black">
                    <a:tint val="75000"/>
                  </a:prstClr>
                </a:solidFill>
              </a:rPr>
              <a:t>Latsar CPNS Kemenkumham 2017                                      richard pantun</a:t>
            </a:r>
            <a:endParaRPr lang="id-ID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5536" y="2348880"/>
            <a:ext cx="8280920" cy="4154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dirty="0">
                <a:latin typeface="Century Gothic"/>
                <a:cs typeface="Century Gothic"/>
              </a:rPr>
              <a:t>Lembaga legislatif </a:t>
            </a:r>
            <a:r>
              <a:rPr sz="2500" spc="-5" dirty="0">
                <a:latin typeface="Century Gothic"/>
                <a:cs typeface="Century Gothic"/>
              </a:rPr>
              <a:t>(DPR, DPRD) </a:t>
            </a:r>
            <a:r>
              <a:rPr sz="2500" dirty="0">
                <a:latin typeface="Century Gothic"/>
                <a:cs typeface="Century Gothic"/>
              </a:rPr>
              <a:t>perlu melakukan  upaya lebih keras dalam menegakkan integritas dan  nilai-nilai antikorupsi. </a:t>
            </a:r>
            <a:r>
              <a:rPr sz="2500" spc="-10" dirty="0">
                <a:latin typeface="Century Gothic"/>
                <a:cs typeface="Century Gothic"/>
              </a:rPr>
              <a:t>Termasuk </a:t>
            </a:r>
            <a:r>
              <a:rPr sz="2500" dirty="0">
                <a:latin typeface="Century Gothic"/>
                <a:cs typeface="Century Gothic"/>
              </a:rPr>
              <a:t>juga Partai Politik,</a:t>
            </a:r>
            <a:r>
              <a:rPr sz="2500" spc="-70" dirty="0">
                <a:latin typeface="Century Gothic"/>
                <a:cs typeface="Century Gothic"/>
              </a:rPr>
              <a:t> </a:t>
            </a:r>
            <a:r>
              <a:rPr sz="2500" dirty="0">
                <a:latin typeface="Century Gothic"/>
                <a:cs typeface="Century Gothic"/>
              </a:rPr>
              <a:t>harus  terlibat aktif dalam menghadang peluang terjadinya  korupsi</a:t>
            </a:r>
            <a:r>
              <a:rPr sz="2500" spc="-100" dirty="0">
                <a:latin typeface="Century Gothic"/>
                <a:cs typeface="Century Gothic"/>
              </a:rPr>
              <a:t> </a:t>
            </a:r>
            <a:r>
              <a:rPr sz="2500" dirty="0">
                <a:latin typeface="Century Gothic"/>
                <a:cs typeface="Century Gothic"/>
              </a:rPr>
              <a:t>politik.</a:t>
            </a:r>
          </a:p>
          <a:p>
            <a:pPr marL="355600" marR="542925" indent="-342900">
              <a:lnSpc>
                <a:spcPct val="8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5" dirty="0">
                <a:latin typeface="Century Gothic"/>
                <a:cs typeface="Century Gothic"/>
              </a:rPr>
              <a:t>Reformasi </a:t>
            </a:r>
            <a:r>
              <a:rPr sz="2500" spc="-5" dirty="0">
                <a:latin typeface="Century Gothic"/>
                <a:cs typeface="Century Gothic"/>
              </a:rPr>
              <a:t>birokrasi </a:t>
            </a:r>
            <a:r>
              <a:rPr sz="2500" dirty="0">
                <a:latin typeface="Century Gothic"/>
                <a:cs typeface="Century Gothic"/>
              </a:rPr>
              <a:t>oleh Pemerintah </a:t>
            </a:r>
            <a:r>
              <a:rPr sz="2500" spc="-5" dirty="0">
                <a:latin typeface="Century Gothic"/>
                <a:cs typeface="Century Gothic"/>
              </a:rPr>
              <a:t>(Pusat </a:t>
            </a:r>
            <a:r>
              <a:rPr sz="2500" dirty="0">
                <a:latin typeface="Century Gothic"/>
                <a:cs typeface="Century Gothic"/>
              </a:rPr>
              <a:t>dan  </a:t>
            </a:r>
            <a:r>
              <a:rPr sz="2500" spc="-5" dirty="0">
                <a:latin typeface="Century Gothic"/>
                <a:cs typeface="Century Gothic"/>
              </a:rPr>
              <a:t>Daerah) </a:t>
            </a:r>
            <a:r>
              <a:rPr sz="2500" dirty="0">
                <a:latin typeface="Century Gothic"/>
                <a:cs typeface="Century Gothic"/>
              </a:rPr>
              <a:t>menjadi ujung tombak bagi penyediaan  pelayanan publik yang prima kepada</a:t>
            </a:r>
            <a:r>
              <a:rPr sz="2500" spc="-100" dirty="0">
                <a:latin typeface="Century Gothic"/>
                <a:cs typeface="Century Gothic"/>
              </a:rPr>
              <a:t> </a:t>
            </a:r>
            <a:r>
              <a:rPr sz="2500" dirty="0">
                <a:latin typeface="Century Gothic"/>
                <a:cs typeface="Century Gothic"/>
              </a:rPr>
              <a:t>masyarakat</a:t>
            </a:r>
          </a:p>
          <a:p>
            <a:pPr marL="355600" marR="43180" indent="-342900">
              <a:lnSpc>
                <a:spcPct val="80000"/>
              </a:lnSpc>
              <a:spcBef>
                <a:spcPts val="6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5" dirty="0">
                <a:latin typeface="Century Gothic"/>
                <a:cs typeface="Century Gothic"/>
              </a:rPr>
              <a:t>Akses </a:t>
            </a:r>
            <a:r>
              <a:rPr sz="2500" dirty="0">
                <a:latin typeface="Century Gothic"/>
                <a:cs typeface="Century Gothic"/>
              </a:rPr>
              <a:t>dan jaminan </a:t>
            </a:r>
            <a:r>
              <a:rPr sz="2500" spc="5" dirty="0">
                <a:latin typeface="Century Gothic"/>
                <a:cs typeface="Century Gothic"/>
              </a:rPr>
              <a:t>terhadap </a:t>
            </a:r>
            <a:r>
              <a:rPr sz="2500" dirty="0">
                <a:latin typeface="Century Gothic"/>
                <a:cs typeface="Century Gothic"/>
              </a:rPr>
              <a:t>pelapor/saksi/korban,  khususnya pada kasus-kasus korupsi menjadi hal</a:t>
            </a:r>
            <a:r>
              <a:rPr sz="2500" spc="-100" dirty="0">
                <a:latin typeface="Century Gothic"/>
                <a:cs typeface="Century Gothic"/>
              </a:rPr>
              <a:t> </a:t>
            </a:r>
            <a:r>
              <a:rPr sz="2500" dirty="0">
                <a:latin typeface="Century Gothic"/>
                <a:cs typeface="Century Gothic"/>
              </a:rPr>
              <a:t>yang  penting</a:t>
            </a:r>
            <a:r>
              <a:rPr sz="2500" spc="-95" dirty="0">
                <a:latin typeface="Century Gothic"/>
                <a:cs typeface="Century Gothic"/>
              </a:rPr>
              <a:t> </a:t>
            </a:r>
            <a:r>
              <a:rPr sz="2500" spc="5" dirty="0" err="1">
                <a:latin typeface="Century Gothic"/>
                <a:cs typeface="Century Gothic"/>
              </a:rPr>
              <a:t>diperhatikan</a:t>
            </a:r>
            <a:r>
              <a:rPr sz="2500" spc="5" dirty="0" smtClean="0">
                <a:latin typeface="Century Gothic"/>
                <a:cs typeface="Century Gothic"/>
              </a:rPr>
              <a:t>.</a:t>
            </a:r>
            <a:endParaRPr sz="25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36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5576" y="3284984"/>
            <a:ext cx="655272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b="1" dirty="0" err="1">
                <a:solidFill>
                  <a:srgbClr val="00B050"/>
                </a:solidFill>
                <a:latin typeface="Brush Script MT" pitchFamily="66" charset="0"/>
              </a:rPr>
              <a:t>Terima</a:t>
            </a:r>
            <a:r>
              <a:rPr lang="en-US" sz="6600" b="1" dirty="0">
                <a:solidFill>
                  <a:srgbClr val="00B050"/>
                </a:solidFill>
                <a:latin typeface="Brush Script MT" pitchFamily="66" charset="0"/>
              </a:rPr>
              <a:t> </a:t>
            </a:r>
            <a:r>
              <a:rPr lang="en-US" sz="6600" b="1" dirty="0" err="1">
                <a:solidFill>
                  <a:srgbClr val="00B050"/>
                </a:solidFill>
                <a:latin typeface="Brush Script MT" pitchFamily="66" charset="0"/>
              </a:rPr>
              <a:t>Kasih</a:t>
            </a:r>
            <a:r>
              <a:rPr lang="en-US" sz="6600" b="1" dirty="0">
                <a:solidFill>
                  <a:srgbClr val="00B050"/>
                </a:solidFill>
                <a:latin typeface="Brush Script MT" pitchFamily="66" charset="0"/>
              </a:rPr>
              <a:t> </a:t>
            </a:r>
          </a:p>
          <a:p>
            <a:pPr algn="ctr">
              <a:defRPr/>
            </a:pPr>
            <a:r>
              <a:rPr lang="en-US" sz="6600" b="1" dirty="0" err="1">
                <a:solidFill>
                  <a:srgbClr val="EB641B">
                    <a:lumMod val="60000"/>
                    <a:lumOff val="40000"/>
                  </a:srgbClr>
                </a:solidFill>
                <a:latin typeface="Brush Script MT" pitchFamily="66" charset="0"/>
              </a:rPr>
              <a:t>Matur</a:t>
            </a:r>
            <a:r>
              <a:rPr lang="en-US" sz="6600" b="1" dirty="0">
                <a:solidFill>
                  <a:srgbClr val="EB641B">
                    <a:lumMod val="60000"/>
                    <a:lumOff val="40000"/>
                  </a:srgbClr>
                </a:solidFill>
                <a:latin typeface="Brush Script MT" pitchFamily="66" charset="0"/>
              </a:rPr>
              <a:t> </a:t>
            </a:r>
            <a:r>
              <a:rPr lang="en-US" sz="6600" b="1" dirty="0" err="1" smtClean="0">
                <a:solidFill>
                  <a:srgbClr val="EB641B">
                    <a:lumMod val="60000"/>
                    <a:lumOff val="40000"/>
                  </a:srgbClr>
                </a:solidFill>
                <a:latin typeface="Brush Script MT" pitchFamily="66" charset="0"/>
              </a:rPr>
              <a:t>Nuwun</a:t>
            </a:r>
            <a:endParaRPr lang="en-US" sz="6600" b="1" dirty="0">
              <a:solidFill>
                <a:srgbClr val="EB641B">
                  <a:lumMod val="60000"/>
                  <a:lumOff val="40000"/>
                </a:srgbClr>
              </a:solidFill>
              <a:latin typeface="Brush Script MT" pitchFamily="66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5143BD-9FD8-4BBE-B400-83598D577645}" type="datetime1">
              <a:rPr lang="en-US" smtClean="0">
                <a:solidFill>
                  <a:prstClr val="black"/>
                </a:solidFill>
              </a:rPr>
              <a:t>1/5/2020</a:t>
            </a:fld>
            <a:endParaRPr lang="id-ID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8BD882-1F79-400E-A6EE-9D70B43B8C2D}" type="slidenum">
              <a:rPr lang="id-ID" smtClean="0">
                <a:solidFill>
                  <a:prstClr val="black"/>
                </a:solidFill>
              </a:rPr>
              <a:pPr>
                <a:defRPr/>
              </a:pPr>
              <a:t>64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52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4790" y="4040174"/>
            <a:ext cx="6697980" cy="2488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500"/>
              </a:lnSpc>
            </a:pPr>
            <a:r>
              <a:rPr sz="5400" b="1" spc="25" dirty="0">
                <a:solidFill>
                  <a:srgbClr val="376092"/>
                </a:solidFill>
                <a:latin typeface="Bookman Old Style"/>
                <a:cs typeface="Bookman Old Style"/>
              </a:rPr>
              <a:t>GLOBAL  </a:t>
            </a:r>
            <a:r>
              <a:rPr sz="5400" b="1" spc="-15" dirty="0">
                <a:solidFill>
                  <a:srgbClr val="376092"/>
                </a:solidFill>
                <a:latin typeface="Bookman Old Style"/>
                <a:cs typeface="Bookman Old Style"/>
              </a:rPr>
              <a:t>CORRUPTION  </a:t>
            </a:r>
            <a:r>
              <a:rPr sz="5400" b="1" spc="80" dirty="0">
                <a:solidFill>
                  <a:srgbClr val="376092"/>
                </a:solidFill>
                <a:latin typeface="Bookman Old Style"/>
                <a:cs typeface="Bookman Old Style"/>
              </a:rPr>
              <a:t>BAROMETER</a:t>
            </a:r>
            <a:r>
              <a:rPr sz="5400" b="1" spc="-565" dirty="0">
                <a:solidFill>
                  <a:srgbClr val="376092"/>
                </a:solidFill>
                <a:latin typeface="Bookman Old Style"/>
                <a:cs typeface="Bookman Old Style"/>
              </a:rPr>
              <a:t> </a:t>
            </a:r>
            <a:r>
              <a:rPr sz="5400" b="1" spc="-245" dirty="0">
                <a:solidFill>
                  <a:srgbClr val="376092"/>
                </a:solidFill>
                <a:latin typeface="Bookman Old Style"/>
                <a:cs typeface="Bookman Old Style"/>
              </a:rPr>
              <a:t>2017</a:t>
            </a:r>
            <a:endParaRPr sz="5400">
              <a:solidFill>
                <a:prstClr val="black"/>
              </a:solidFill>
              <a:latin typeface="Bookman Old Style"/>
              <a:cs typeface="Bookman Old Styl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000" y="322262"/>
            <a:ext cx="2405062" cy="7000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8343" y="521855"/>
            <a:ext cx="2157730" cy="974725"/>
          </a:xfrm>
          <a:custGeom>
            <a:avLst/>
            <a:gdLst/>
            <a:ahLst/>
            <a:cxnLst/>
            <a:rect l="l" t="t" r="r" b="b"/>
            <a:pathLst>
              <a:path w="2157730" h="974725">
                <a:moveTo>
                  <a:pt x="0" y="0"/>
                </a:moveTo>
                <a:lnTo>
                  <a:pt x="2157161" y="0"/>
                </a:lnTo>
                <a:lnTo>
                  <a:pt x="2157161" y="974115"/>
                </a:lnTo>
                <a:lnTo>
                  <a:pt x="0" y="9741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343" y="521855"/>
            <a:ext cx="2157730" cy="974725"/>
          </a:xfrm>
          <a:custGeom>
            <a:avLst/>
            <a:gdLst/>
            <a:ahLst/>
            <a:cxnLst/>
            <a:rect l="l" t="t" r="r" b="b"/>
            <a:pathLst>
              <a:path w="2157730" h="974725">
                <a:moveTo>
                  <a:pt x="0" y="0"/>
                </a:moveTo>
                <a:lnTo>
                  <a:pt x="2157158" y="0"/>
                </a:lnTo>
                <a:lnTo>
                  <a:pt x="2157158" y="974122"/>
                </a:lnTo>
                <a:lnTo>
                  <a:pt x="0" y="97412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76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3124" y="2901721"/>
            <a:ext cx="1586230" cy="961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0375" marR="5080" indent="-448309">
              <a:lnSpc>
                <a:spcPct val="123300"/>
              </a:lnSpc>
            </a:pPr>
            <a:r>
              <a:rPr sz="2500" b="1" spc="-95" dirty="0">
                <a:solidFill>
                  <a:srgbClr val="FFFFFF"/>
                </a:solidFill>
                <a:latin typeface="Bookman Old Style"/>
                <a:cs typeface="Bookman Old Style"/>
              </a:rPr>
              <a:t>Indikattor  </a:t>
            </a:r>
            <a:r>
              <a:rPr sz="2500" b="1" spc="-125" dirty="0">
                <a:solidFill>
                  <a:srgbClr val="FFFFFF"/>
                </a:solidFill>
                <a:latin typeface="Bookman Old Style"/>
                <a:cs typeface="Bookman Old Style"/>
              </a:rPr>
              <a:t>GCB</a:t>
            </a:r>
            <a:endParaRPr sz="2500">
              <a:solidFill>
                <a:prstClr val="black"/>
              </a:solidFill>
              <a:latin typeface="Bookman Old Style"/>
              <a:cs typeface="Bookman Old Sty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79127" y="1916079"/>
            <a:ext cx="2468879" cy="2772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24351" y="20789"/>
            <a:ext cx="1978431" cy="1982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5899" y="777785"/>
            <a:ext cx="74104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715">
              <a:lnSpc>
                <a:spcPts val="1700"/>
              </a:lnSpc>
            </a:pPr>
            <a:r>
              <a:rPr sz="1600" b="1" dirty="0">
                <a:solidFill>
                  <a:srgbClr val="1F497D"/>
                </a:solidFill>
                <a:latin typeface="Century Gothic"/>
                <a:cs typeface="Century Gothic"/>
              </a:rPr>
              <a:t>Tingkat  </a:t>
            </a:r>
            <a:r>
              <a:rPr sz="1600" b="1" spc="-5" dirty="0">
                <a:solidFill>
                  <a:srgbClr val="1F497D"/>
                </a:solidFill>
                <a:latin typeface="Century Gothic"/>
                <a:cs typeface="Century Gothic"/>
              </a:rPr>
              <a:t>Korupsi</a:t>
            </a:r>
            <a:endParaRPr sz="16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23305" y="2946863"/>
            <a:ext cx="336665" cy="1454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51918" y="1712417"/>
            <a:ext cx="1978431" cy="1978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70904" y="2467851"/>
            <a:ext cx="1143000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19075">
              <a:lnSpc>
                <a:spcPts val="1700"/>
              </a:lnSpc>
            </a:pPr>
            <a:r>
              <a:rPr sz="1600" b="1" spc="-5" dirty="0">
                <a:solidFill>
                  <a:srgbClr val="1F497D"/>
                </a:solidFill>
                <a:latin typeface="Century Gothic"/>
                <a:cs typeface="Century Gothic"/>
              </a:rPr>
              <a:t>Kinerja  </a:t>
            </a:r>
            <a:r>
              <a:rPr sz="1600" b="1" dirty="0">
                <a:solidFill>
                  <a:srgbClr val="1F497D"/>
                </a:solidFill>
                <a:latin typeface="Century Gothic"/>
                <a:cs typeface="Century Gothic"/>
              </a:rPr>
              <a:t>Pemerintah</a:t>
            </a:r>
            <a:endParaRPr sz="16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86895" y="4376656"/>
            <a:ext cx="232756" cy="295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62448" y="4447306"/>
            <a:ext cx="1978431" cy="1978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63696" y="5092700"/>
            <a:ext cx="981075" cy="654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marR="5080" indent="-4445" algn="just">
              <a:lnSpc>
                <a:spcPts val="1700"/>
              </a:lnSpc>
            </a:pPr>
            <a:r>
              <a:rPr sz="1600" b="1" spc="-5" dirty="0">
                <a:solidFill>
                  <a:srgbClr val="1F497D"/>
                </a:solidFill>
                <a:latin typeface="Century Gothic"/>
                <a:cs typeface="Century Gothic"/>
              </a:rPr>
              <a:t>Korupsi</a:t>
            </a:r>
            <a:r>
              <a:rPr sz="1600" b="1" spc="-85" dirty="0">
                <a:solidFill>
                  <a:srgbClr val="1F497D"/>
                </a:solidFill>
                <a:latin typeface="Century Gothic"/>
                <a:cs typeface="Century Gothic"/>
              </a:rPr>
              <a:t> </a:t>
            </a:r>
            <a:r>
              <a:rPr sz="1600" b="1" spc="-5" dirty="0">
                <a:solidFill>
                  <a:srgbClr val="1F497D"/>
                </a:solidFill>
                <a:latin typeface="Century Gothic"/>
                <a:cs typeface="Century Gothic"/>
              </a:rPr>
              <a:t>di  </a:t>
            </a:r>
            <a:r>
              <a:rPr sz="1600" b="1" dirty="0">
                <a:solidFill>
                  <a:srgbClr val="1F497D"/>
                </a:solidFill>
                <a:latin typeface="Century Gothic"/>
                <a:cs typeface="Century Gothic"/>
              </a:rPr>
              <a:t>Lembaga  </a:t>
            </a:r>
            <a:r>
              <a:rPr sz="1600" b="1" spc="-5" dirty="0">
                <a:solidFill>
                  <a:srgbClr val="1F497D"/>
                </a:solidFill>
                <a:latin typeface="Century Gothic"/>
                <a:cs typeface="Century Gothic"/>
              </a:rPr>
              <a:t>Negara</a:t>
            </a:r>
            <a:endParaRPr sz="16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07472" y="4376656"/>
            <a:ext cx="228600" cy="2951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86241" y="4447306"/>
            <a:ext cx="1978431" cy="19784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39078" y="5092700"/>
            <a:ext cx="879475" cy="654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ts val="1700"/>
              </a:lnSpc>
            </a:pPr>
            <a:r>
              <a:rPr sz="1600" b="1" dirty="0">
                <a:solidFill>
                  <a:srgbClr val="1F497D"/>
                </a:solidFill>
                <a:latin typeface="Century Gothic"/>
                <a:cs typeface="Century Gothic"/>
              </a:rPr>
              <a:t>Suap  Layanan  Publik</a:t>
            </a:r>
            <a:endParaRPr sz="16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67151" y="2946863"/>
            <a:ext cx="332508" cy="1454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96784" y="1712417"/>
            <a:ext cx="1978431" cy="1978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92109" y="2358123"/>
            <a:ext cx="1196340" cy="654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1700"/>
              </a:lnSpc>
            </a:pPr>
            <a:r>
              <a:rPr sz="1600" b="1" dirty="0">
                <a:solidFill>
                  <a:srgbClr val="1F497D"/>
                </a:solidFill>
                <a:latin typeface="Century Gothic"/>
                <a:cs typeface="Century Gothic"/>
              </a:rPr>
              <a:t>Masyarakat  Melawan  </a:t>
            </a:r>
            <a:r>
              <a:rPr sz="1600" b="1" spc="-5" dirty="0">
                <a:solidFill>
                  <a:srgbClr val="1F497D"/>
                </a:solidFill>
                <a:latin typeface="Century Gothic"/>
                <a:cs typeface="Century Gothic"/>
              </a:rPr>
              <a:t>Korupsi</a:t>
            </a:r>
            <a:endParaRPr sz="160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1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621171"/>
              </p:ext>
            </p:extLst>
          </p:nvPr>
        </p:nvGraphicFramePr>
        <p:xfrm>
          <a:off x="539553" y="1365250"/>
          <a:ext cx="8136904" cy="522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524"/>
                <a:gridCol w="7487380"/>
              </a:tblGrid>
              <a:tr h="538798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Q1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6A1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Apakah tingkat korupsi di negara ini meningkat, menurun, atau tetap</a:t>
                      </a:r>
                      <a:r>
                        <a:rPr sz="1400" spc="-1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sama?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6A1DD"/>
                    </a:solidFill>
                  </a:tcPr>
                </a:tc>
              </a:tr>
              <a:tr h="538802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400" spc="-5" dirty="0">
                          <a:latin typeface="Century Gothic"/>
                          <a:cs typeface="Century Gothic"/>
                        </a:rPr>
                        <a:t>Q2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0ED"/>
                    </a:solidFill>
                  </a:tcPr>
                </a:tc>
                <a:tc>
                  <a:txBody>
                    <a:bodyPr/>
                    <a:lstStyle/>
                    <a:p>
                      <a:pPr marL="84455" marR="99695">
                        <a:lnSpc>
                          <a:spcPts val="1600"/>
                        </a:lnSpc>
                        <a:spcBef>
                          <a:spcPts val="330"/>
                        </a:spcBef>
                      </a:pPr>
                      <a:r>
                        <a:rPr sz="1400" dirty="0">
                          <a:latin typeface="Century Gothic"/>
                          <a:cs typeface="Century Gothic"/>
                        </a:rPr>
                        <a:t>Berapa banyak dari orang-orang berikut yang menurut Anda terlibat dalam korupsi, atau</a:t>
                      </a:r>
                      <a:r>
                        <a:rPr sz="1400" spc="-10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latin typeface="Century Gothic"/>
                          <a:cs typeface="Century Gothic"/>
                        </a:rPr>
                        <a:t>yang  pernah Anda dengar tentang</a:t>
                      </a:r>
                      <a:r>
                        <a:rPr sz="1400" spc="-5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5" dirty="0">
                          <a:latin typeface="Century Gothic"/>
                          <a:cs typeface="Century Gothic"/>
                        </a:rPr>
                        <a:t>mereka?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0ED"/>
                    </a:solidFill>
                  </a:tcPr>
                </a:tc>
              </a:tr>
              <a:tr h="36961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Q3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6A1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Apakah anda pernah berinteraksi dengan layanan publik</a:t>
                      </a:r>
                      <a:r>
                        <a:rPr sz="1400" spc="-7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berikut?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6A1DD"/>
                    </a:solidFill>
                  </a:tcPr>
                </a:tc>
              </a:tr>
              <a:tr h="5388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spc="-5" dirty="0">
                          <a:latin typeface="Century Gothic"/>
                          <a:cs typeface="Century Gothic"/>
                        </a:rPr>
                        <a:t>Q4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0ED"/>
                    </a:solidFill>
                  </a:tcPr>
                </a:tc>
                <a:tc>
                  <a:txBody>
                    <a:bodyPr/>
                    <a:lstStyle/>
                    <a:p>
                      <a:pPr marL="84455" marR="902335">
                        <a:lnSpc>
                          <a:spcPts val="1600"/>
                        </a:lnSpc>
                        <a:spcBef>
                          <a:spcPts val="430"/>
                        </a:spcBef>
                      </a:pPr>
                      <a:r>
                        <a:rPr sz="1400" dirty="0">
                          <a:latin typeface="Century Gothic"/>
                          <a:cs typeface="Century Gothic"/>
                        </a:rPr>
                        <a:t>Seberapa sering, jika pernah, Anda harus membayar suap, memberikan hadiah,</a:t>
                      </a:r>
                      <a:r>
                        <a:rPr sz="1400" spc="-7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latin typeface="Century Gothic"/>
                          <a:cs typeface="Century Gothic"/>
                        </a:rPr>
                        <a:t>atau  melakukan sesuatu hal untuk mendapatkan layanan yang Anda</a:t>
                      </a:r>
                      <a:r>
                        <a:rPr sz="1400" spc="-10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latin typeface="Century Gothic"/>
                          <a:cs typeface="Century Gothic"/>
                        </a:rPr>
                        <a:t>butuhkan?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0ED"/>
                    </a:solidFill>
                  </a:tcPr>
                </a:tc>
              </a:tr>
              <a:tr h="31951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Q5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6A1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Frekuensi</a:t>
                      </a:r>
                      <a:r>
                        <a:rPr sz="1400" spc="-6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suap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6A1DD"/>
                    </a:solidFill>
                  </a:tcPr>
                </a:tc>
              </a:tr>
              <a:tr h="5388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400" spc="-5" dirty="0">
                          <a:latin typeface="Century Gothic"/>
                          <a:cs typeface="Century Gothic"/>
                        </a:rPr>
                        <a:t>Q6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0ED"/>
                    </a:solidFill>
                  </a:tcPr>
                </a:tc>
                <a:tc>
                  <a:txBody>
                    <a:bodyPr/>
                    <a:lstStyle/>
                    <a:p>
                      <a:pPr marL="84455" marR="930275">
                        <a:lnSpc>
                          <a:spcPts val="1600"/>
                        </a:lnSpc>
                        <a:spcBef>
                          <a:spcPts val="430"/>
                        </a:spcBef>
                      </a:pPr>
                      <a:r>
                        <a:rPr sz="1400" spc="-5" dirty="0">
                          <a:latin typeface="Century Gothic"/>
                          <a:cs typeface="Century Gothic"/>
                        </a:rPr>
                        <a:t>Berdasarkan </a:t>
                      </a:r>
                      <a:r>
                        <a:rPr sz="1400" dirty="0">
                          <a:latin typeface="Century Gothic"/>
                          <a:cs typeface="Century Gothic"/>
                        </a:rPr>
                        <a:t>pengalaman Anda, menurut Anda apakah yang menjadi alasan</a:t>
                      </a:r>
                      <a:r>
                        <a:rPr sz="1400" spc="-5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latin typeface="Century Gothic"/>
                          <a:cs typeface="Century Gothic"/>
                        </a:rPr>
                        <a:t>utama  mengapa banyak orang tidak melaporkan korupsi ketika hal tersebut</a:t>
                      </a:r>
                      <a:r>
                        <a:rPr sz="1400" spc="-10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latin typeface="Century Gothic"/>
                          <a:cs typeface="Century Gothic"/>
                        </a:rPr>
                        <a:t>terjadi?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0ED"/>
                    </a:solidFill>
                  </a:tcPr>
                </a:tc>
              </a:tr>
              <a:tr h="36962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Q7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6A1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Seberapa baik atau buruk menurut Anda, pemerintah saat ini dalam memberantas</a:t>
                      </a:r>
                      <a:r>
                        <a:rPr sz="1400" spc="-1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korupsi?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6A1DD"/>
                    </a:solidFill>
                  </a:tcPr>
                </a:tc>
              </a:tr>
              <a:tr h="53879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400" spc="-5" dirty="0">
                          <a:latin typeface="Century Gothic"/>
                          <a:cs typeface="Century Gothic"/>
                        </a:rPr>
                        <a:t>Q8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0ED"/>
                    </a:solidFill>
                  </a:tcPr>
                </a:tc>
                <a:tc>
                  <a:txBody>
                    <a:bodyPr/>
                    <a:lstStyle/>
                    <a:p>
                      <a:pPr marL="84455" marR="805815">
                        <a:lnSpc>
                          <a:spcPts val="1600"/>
                        </a:lnSpc>
                        <a:spcBef>
                          <a:spcPts val="430"/>
                        </a:spcBef>
                      </a:pPr>
                      <a:r>
                        <a:rPr sz="1400" dirty="0">
                          <a:latin typeface="Century Gothic"/>
                          <a:cs typeface="Century Gothic"/>
                        </a:rPr>
                        <a:t>Apa hal yang paling efektif yang dapat dilakukan oleh orang biasa seperti Anda</a:t>
                      </a:r>
                      <a:r>
                        <a:rPr sz="1400" spc="-10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latin typeface="Century Gothic"/>
                          <a:cs typeface="Century Gothic"/>
                        </a:rPr>
                        <a:t>untuk  membantu memerangi korupsi di negeri</a:t>
                      </a:r>
                      <a:r>
                        <a:rPr sz="1400" spc="-10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latin typeface="Century Gothic"/>
                          <a:cs typeface="Century Gothic"/>
                        </a:rPr>
                        <a:t>ini?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0ED"/>
                    </a:solidFill>
                  </a:tcPr>
                </a:tc>
              </a:tr>
              <a:tr h="31952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Q9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6A1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Apakah orang biasa dapat membuat perbedaan dalam memerangi</a:t>
                      </a:r>
                      <a:r>
                        <a:rPr sz="1400" spc="-1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korupsi?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6A1DD"/>
                    </a:solidFill>
                  </a:tcPr>
                </a:tc>
              </a:tr>
              <a:tr h="31951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spc="-5" dirty="0">
                          <a:latin typeface="Century Gothic"/>
                          <a:cs typeface="Century Gothic"/>
                        </a:rPr>
                        <a:t>Q10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0E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Century Gothic"/>
                          <a:cs typeface="Century Gothic"/>
                        </a:rPr>
                        <a:t>Apakah umum/wajar jika orang melaporkan kasus</a:t>
                      </a:r>
                      <a:r>
                        <a:rPr sz="1400" spc="-10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latin typeface="Century Gothic"/>
                          <a:cs typeface="Century Gothic"/>
                        </a:rPr>
                        <a:t>korupsi?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0ED"/>
                    </a:solidFill>
                  </a:tcPr>
                </a:tc>
              </a:tr>
              <a:tr h="31951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Q11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6A1D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Apakah anda merasa wajib melaporkan tindakan/kasus</a:t>
                      </a:r>
                      <a:r>
                        <a:rPr sz="1400" spc="-1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korupsi?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6A1DD"/>
                    </a:solidFill>
                  </a:tcPr>
                </a:tc>
              </a:tr>
              <a:tr h="31952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spc="-5" dirty="0">
                          <a:latin typeface="Century Gothic"/>
                          <a:cs typeface="Century Gothic"/>
                        </a:rPr>
                        <a:t>Q12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0ED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Century Gothic"/>
                          <a:cs typeface="Century Gothic"/>
                        </a:rPr>
                        <a:t>Bersediakah anda memberikan kesaksian di pengadilan untuk kasus</a:t>
                      </a:r>
                      <a:r>
                        <a:rPr sz="1400" spc="-10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latin typeface="Century Gothic"/>
                          <a:cs typeface="Century Gothic"/>
                        </a:rPr>
                        <a:t>korupsi?</a:t>
                      </a: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E0ED"/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25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1897</TotalTime>
  <Words>2389</Words>
  <Application>Microsoft Office PowerPoint</Application>
  <PresentationFormat>On-screen Show (4:3)</PresentationFormat>
  <Paragraphs>528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86" baseType="lpstr">
      <vt:lpstr>Aharoni</vt:lpstr>
      <vt:lpstr>Arial</vt:lpstr>
      <vt:lpstr>Arial Black</vt:lpstr>
      <vt:lpstr>Arial Narrow</vt:lpstr>
      <vt:lpstr>Arial Rounded MT Bold</vt:lpstr>
      <vt:lpstr>Berlin Sans FB</vt:lpstr>
      <vt:lpstr>Bookman Old Style</vt:lpstr>
      <vt:lpstr>Bradley Hand ITC</vt:lpstr>
      <vt:lpstr>Broadway</vt:lpstr>
      <vt:lpstr>Brush Script MT</vt:lpstr>
      <vt:lpstr>Calibri</vt:lpstr>
      <vt:lpstr>Century Gothic</vt:lpstr>
      <vt:lpstr>Eras Bold ITC</vt:lpstr>
      <vt:lpstr>HelveticaNeue</vt:lpstr>
      <vt:lpstr>HelveticaNeue-Bold</vt:lpstr>
      <vt:lpstr>HelveticaNeue-Medium</vt:lpstr>
      <vt:lpstr>Times New Roman</vt:lpstr>
      <vt:lpstr>Verdana</vt:lpstr>
      <vt:lpstr>Wingdings</vt:lpstr>
      <vt:lpstr>Wingdings 2</vt:lpstr>
      <vt:lpstr>Wingdings 3</vt:lpstr>
      <vt:lpstr>Ion Boardroom</vt:lpstr>
      <vt:lpstr>PowerPoint Presentation</vt:lpstr>
      <vt:lpstr>PowerPoint Presentation</vt:lpstr>
      <vt:lpstr>PowerPoint Presentation</vt:lpstr>
      <vt:lpstr>Indikator Hasil Belajar 1. menyadari dampak perilaku dan tindak pidana korupsi bagi kehidupan diri pribadi, keluarga, masyarakat, dan bangsa; 2. menjelaskan cara-cara menghindari perilaku dan tindak pidana korupsi; 3. menjelaskan pembangunan sistem integritas untuk mencegah terjadinya korupsi di lingkungan; dan 4. mengaktualisasikan nilai dasar anti korupsi bagi kehidupan diri pribadi, keluarga, masyarakat, dan bangsa.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APAC</vt:lpstr>
      <vt:lpstr>ASIA PACIFIC</vt:lpstr>
      <vt:lpstr>INDONESIA</vt:lpstr>
      <vt:lpstr>v Pada GCB 2013, mayoritas  responden menilai kinerja pemerintah buruk.</vt:lpstr>
      <vt:lpstr>PowerPoint Presentation</vt:lpstr>
      <vt:lpstr>PowerPoint Presentation</vt:lpstr>
      <vt:lpstr>PowerPoint Presentation</vt:lpstr>
      <vt:lpstr>PowerPoint Presentation</vt:lpstr>
      <vt:lpstr>FENOMENA</vt:lpstr>
      <vt:lpstr>renungan</vt:lpstr>
      <vt:lpstr>PowerPoint Presentation</vt:lpstr>
      <vt:lpstr>PowerPoint Presentation</vt:lpstr>
      <vt:lpstr>PowerPoint Presentation</vt:lpstr>
      <vt:lpstr>DELIK-DELIK TINDAK PIDANA KORUPSI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Niat, semangat dan komitmen anti korupsi</vt:lpstr>
      <vt:lpstr>Semangat pagi</vt:lpstr>
      <vt:lpstr>Komitmen integritas</vt:lpstr>
      <vt:lpstr>Konsep sin (sistem integritas nasional)</vt:lpstr>
      <vt:lpstr>Dreamtegrity : impian </vt:lpstr>
      <vt:lpstr>PowerPoint Presentation</vt:lpstr>
      <vt:lpstr>SEMAKIN JAUH DARI KORUPSI</vt:lpstr>
      <vt:lpstr>SEMAKIN JAUH DARI KORUPSI</vt:lpstr>
      <vt:lpstr>SEMAKIN JAUH DARI KORUPSI</vt:lpstr>
      <vt:lpstr>PowerPoint Presentation</vt:lpstr>
      <vt:lpstr>     D. penanaman nilai integritas</vt:lpstr>
      <vt:lpstr>     lanjutan</vt:lpstr>
      <vt:lpstr>     lanjutan</vt:lpstr>
      <vt:lpstr>     lanjutan</vt:lpstr>
      <vt:lpstr>     lanjutan</vt:lpstr>
      <vt:lpstr>     LINGKUNGAN BERINTEGRITAS</vt:lpstr>
      <vt:lpstr>     PROTEKSI INTEGRITAS</vt:lpstr>
      <vt:lpstr>     </vt:lpstr>
      <vt:lpstr>     </vt:lpstr>
      <vt:lpstr>SEMAKIN JAUH DARI KORUPSI</vt:lpstr>
      <vt:lpstr>Bangun sistem integritas</vt:lpstr>
      <vt:lpstr>lanjutan</vt:lpstr>
      <vt:lpstr>lanjutan</vt:lpstr>
      <vt:lpstr>c. SISTEM INTEGRITAS ORGANISASI</vt:lpstr>
      <vt:lpstr>lanjutan</vt:lpstr>
      <vt:lpstr>lanjutan</vt:lpstr>
      <vt:lpstr>PowerPoint Presentation</vt:lpstr>
      <vt:lpstr>APAC</vt:lpstr>
      <vt:lpstr>PowerPoint Presentation</vt:lpstr>
      <vt:lpstr>PowerPoint Presentation</vt:lpstr>
      <vt:lpstr>pertama</vt:lpstr>
      <vt:lpstr>Kita mungkin berhipotesis bahwa  akan ada sedikit korupsi ketika</vt:lpstr>
      <vt:lpstr>kedua</vt:lpstr>
      <vt:lpstr>ketiga</vt:lpstr>
      <vt:lpstr>Rekomendasi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</dc:creator>
  <cp:lastModifiedBy>BPS</cp:lastModifiedBy>
  <cp:revision>55</cp:revision>
  <dcterms:created xsi:type="dcterms:W3CDTF">2015-08-03T07:18:40Z</dcterms:created>
  <dcterms:modified xsi:type="dcterms:W3CDTF">2020-01-05T09:47:20Z</dcterms:modified>
</cp:coreProperties>
</file>